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2" r:id="rId4"/>
    <p:sldId id="260" r:id="rId5"/>
    <p:sldId id="259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C1A"/>
    <a:srgbClr val="123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4" d="100"/>
          <a:sy n="74" d="100"/>
        </p:scale>
        <p:origin x="104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4824F-5BFB-4EB6-A093-6E379A3F86D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6C152-66C1-4009-8E23-C49245E95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C4E0-FF87-ACE6-EC25-76BD0F775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70F5F-063F-7A8C-6569-7AD9FD08A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2000505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CD1E9-3094-9652-D7F4-810C15AC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Annual General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6823E-6DD3-49B4-FDAE-E25C4280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734D-DDA4-4AEB-5EAB-16BE2B40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0D59-4C2A-6788-92EE-BEB546890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Montserrat" panose="02000505000000020004" pitchFamily="2" charset="0"/>
              </a:defRPr>
            </a:lvl1pPr>
            <a:lvl2pPr>
              <a:defRPr>
                <a:latin typeface="Montserrat" panose="02000505000000020004" pitchFamily="2" charset="0"/>
              </a:defRPr>
            </a:lvl2pPr>
            <a:lvl3pPr>
              <a:defRPr>
                <a:latin typeface="Montserrat" panose="02000505000000020004" pitchFamily="2" charset="0"/>
              </a:defRPr>
            </a:lvl3pPr>
            <a:lvl4pPr>
              <a:defRPr>
                <a:latin typeface="Montserrat" panose="02000505000000020004" pitchFamily="2" charset="0"/>
              </a:defRPr>
            </a:lvl4pPr>
            <a:lvl5pPr>
              <a:defRPr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C038-1595-4B5F-056B-9DD75C15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General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F982D-FBA5-386D-5E70-CE7A10EB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D9E54-96FD-D3C5-ECF0-00BD32ECE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C72E7-E99C-DCCD-8A83-190D864D0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9EE1-32AD-628B-AB18-512907D6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General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C0B6D-F9AD-3B49-56C3-43729F83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E6B2-CE16-BAA9-EDD0-6CF42D94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408E-12E3-9CA8-281C-FC8397822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Montserrat" panose="02000505000000020004" pitchFamily="2" charset="0"/>
              </a:defRPr>
            </a:lvl1pPr>
            <a:lvl2pPr>
              <a:defRPr>
                <a:latin typeface="Montserrat" panose="02000505000000020004" pitchFamily="2" charset="0"/>
              </a:defRPr>
            </a:lvl2pPr>
            <a:lvl3pPr>
              <a:defRPr>
                <a:latin typeface="Montserrat" panose="02000505000000020004" pitchFamily="2" charset="0"/>
              </a:defRPr>
            </a:lvl3pPr>
            <a:lvl4pPr>
              <a:defRPr>
                <a:latin typeface="Montserrat" panose="02000505000000020004" pitchFamily="2" charset="0"/>
              </a:defRPr>
            </a:lvl4pPr>
            <a:lvl5pPr>
              <a:defRPr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61500-13FD-9D93-9F72-A089E7E6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General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05249-5197-4C78-5C16-6D9BFE5F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95DDFB-4A89-212B-5BA1-1C966E511415}"/>
              </a:ext>
            </a:extLst>
          </p:cNvPr>
          <p:cNvCxnSpPr>
            <a:cxnSpLocks/>
          </p:cNvCxnSpPr>
          <p:nvPr userDrawn="1"/>
        </p:nvCxnSpPr>
        <p:spPr>
          <a:xfrm>
            <a:off x="924560" y="1463040"/>
            <a:ext cx="768604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6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273B-26FE-87E4-FC9E-A201BE63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80749-2117-E04B-AAF8-463618A19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6D3FA-8613-AE4E-A265-2D9B6327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38A817-388B-A9AF-33C3-7A96F4C15191}"/>
              </a:ext>
            </a:extLst>
          </p:cNvPr>
          <p:cNvCxnSpPr>
            <a:cxnSpLocks/>
          </p:cNvCxnSpPr>
          <p:nvPr userDrawn="1"/>
        </p:nvCxnSpPr>
        <p:spPr>
          <a:xfrm>
            <a:off x="924560" y="4599623"/>
            <a:ext cx="768604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0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B23B-5EBF-76BD-3FA2-C196D086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897C-A6A4-B764-9244-B4D4654B5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Montserrat" panose="02000505000000020004" pitchFamily="2" charset="0"/>
              </a:defRPr>
            </a:lvl1pPr>
            <a:lvl2pPr>
              <a:defRPr>
                <a:latin typeface="Montserrat" panose="02000505000000020004" pitchFamily="2" charset="0"/>
              </a:defRPr>
            </a:lvl2pPr>
            <a:lvl3pPr>
              <a:defRPr>
                <a:latin typeface="Montserrat" panose="02000505000000020004" pitchFamily="2" charset="0"/>
              </a:defRPr>
            </a:lvl3pPr>
            <a:lvl4pPr>
              <a:defRPr>
                <a:latin typeface="Montserrat" panose="02000505000000020004" pitchFamily="2" charset="0"/>
              </a:defRPr>
            </a:lvl4pPr>
            <a:lvl5pPr>
              <a:defRPr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AA6A0-89EE-EEFD-263E-87ACDB674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Montserrat" panose="02000505000000020004" pitchFamily="2" charset="0"/>
              </a:defRPr>
            </a:lvl1pPr>
            <a:lvl2pPr>
              <a:defRPr>
                <a:latin typeface="Montserrat" panose="02000505000000020004" pitchFamily="2" charset="0"/>
              </a:defRPr>
            </a:lvl2pPr>
            <a:lvl3pPr>
              <a:defRPr>
                <a:latin typeface="Montserrat" panose="02000505000000020004" pitchFamily="2" charset="0"/>
              </a:defRPr>
            </a:lvl3pPr>
            <a:lvl4pPr>
              <a:defRPr>
                <a:latin typeface="Montserrat" panose="02000505000000020004" pitchFamily="2" charset="0"/>
              </a:defRPr>
            </a:lvl4pPr>
            <a:lvl5pPr>
              <a:defRPr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1E8FF-CE1B-6077-954F-10F30B02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General Meeting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3E3F4-4CDC-C512-86EE-03346A5F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1ACE77-6A2F-B5DE-F4D8-C97FBC7DCEFE}"/>
              </a:ext>
            </a:extLst>
          </p:cNvPr>
          <p:cNvCxnSpPr>
            <a:cxnSpLocks/>
          </p:cNvCxnSpPr>
          <p:nvPr userDrawn="1"/>
        </p:nvCxnSpPr>
        <p:spPr>
          <a:xfrm>
            <a:off x="924560" y="1463040"/>
            <a:ext cx="768604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3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4835-C04F-184F-0B89-5A39C2B2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C40B1-4B83-7E17-0FF9-F6D1D53A6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FB05-A555-2E48-1529-8A0BA1A09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latin typeface="Montserrat" panose="02000505000000020004" pitchFamily="2" charset="0"/>
              </a:defRPr>
            </a:lvl1pPr>
            <a:lvl2pPr>
              <a:defRPr>
                <a:latin typeface="Montserrat" panose="02000505000000020004" pitchFamily="2" charset="0"/>
              </a:defRPr>
            </a:lvl2pPr>
            <a:lvl3pPr>
              <a:defRPr>
                <a:latin typeface="Montserrat" panose="02000505000000020004" pitchFamily="2" charset="0"/>
              </a:defRPr>
            </a:lvl3pPr>
            <a:lvl4pPr>
              <a:defRPr>
                <a:latin typeface="Montserrat" panose="02000505000000020004" pitchFamily="2" charset="0"/>
              </a:defRPr>
            </a:lvl4pPr>
            <a:lvl5pPr>
              <a:defRPr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9B51F-80E2-81E5-052F-C1DEEA988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F6F10-368B-4119-4B3F-DE45A56DB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latin typeface="Montserrat" panose="02000505000000020004" pitchFamily="2" charset="0"/>
              </a:defRPr>
            </a:lvl1pPr>
            <a:lvl2pPr>
              <a:defRPr>
                <a:latin typeface="Montserrat" panose="02000505000000020004" pitchFamily="2" charset="0"/>
              </a:defRPr>
            </a:lvl2pPr>
            <a:lvl3pPr>
              <a:defRPr>
                <a:latin typeface="Montserrat" panose="02000505000000020004" pitchFamily="2" charset="0"/>
              </a:defRPr>
            </a:lvl3pPr>
            <a:lvl4pPr>
              <a:defRPr>
                <a:latin typeface="Montserrat" panose="02000505000000020004" pitchFamily="2" charset="0"/>
              </a:defRPr>
            </a:lvl4pPr>
            <a:lvl5pPr>
              <a:defRPr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675B3-154A-508B-6F88-62D10E4D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General Meeting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610F7-4E42-2046-C96B-4864896D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560572-A67E-BAD9-4228-BA14592B1284}"/>
              </a:ext>
            </a:extLst>
          </p:cNvPr>
          <p:cNvCxnSpPr>
            <a:cxnSpLocks/>
          </p:cNvCxnSpPr>
          <p:nvPr userDrawn="1"/>
        </p:nvCxnSpPr>
        <p:spPr>
          <a:xfrm>
            <a:off x="924560" y="1463040"/>
            <a:ext cx="768604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B142-B708-DD65-2EF3-B169D997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75268-8662-B3BF-E2BA-04237D56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General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74FE9-8EB5-057A-DC01-A5695331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029BE9-18E7-7CD2-049C-62E82679C9D0}"/>
              </a:ext>
            </a:extLst>
          </p:cNvPr>
          <p:cNvCxnSpPr>
            <a:cxnSpLocks/>
          </p:cNvCxnSpPr>
          <p:nvPr userDrawn="1"/>
        </p:nvCxnSpPr>
        <p:spPr>
          <a:xfrm>
            <a:off x="924560" y="1463040"/>
            <a:ext cx="768604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6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5D9D3-36AD-2927-F351-D731BC8D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General Meeting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42E1E-3C36-6BD5-D6E7-84105108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2A25A-0339-2DA1-4C03-0B67576C25FD}"/>
              </a:ext>
            </a:extLst>
          </p:cNvPr>
          <p:cNvCxnSpPr>
            <a:cxnSpLocks/>
          </p:cNvCxnSpPr>
          <p:nvPr userDrawn="1"/>
        </p:nvCxnSpPr>
        <p:spPr>
          <a:xfrm>
            <a:off x="924560" y="1463040"/>
            <a:ext cx="768604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B7E9-A349-F7F7-D2E3-19AFDFCF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05AFC-25A0-0AB5-1D94-433ECB91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latin typeface="Montserrat" panose="02000505000000020004" pitchFamily="2" charset="0"/>
              </a:defRPr>
            </a:lvl1pPr>
            <a:lvl2pPr>
              <a:defRPr sz="2800">
                <a:latin typeface="Montserrat" panose="02000505000000020004" pitchFamily="2" charset="0"/>
              </a:defRPr>
            </a:lvl2pPr>
            <a:lvl3pPr>
              <a:defRPr sz="2400">
                <a:latin typeface="Montserrat" panose="02000505000000020004" pitchFamily="2" charset="0"/>
              </a:defRPr>
            </a:lvl3pPr>
            <a:lvl4pPr>
              <a:defRPr sz="2000">
                <a:latin typeface="Montserrat" panose="02000505000000020004" pitchFamily="2" charset="0"/>
              </a:defRPr>
            </a:lvl4pPr>
            <a:lvl5pPr>
              <a:defRPr sz="2000">
                <a:latin typeface="Montserrat" panose="02000505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4E476-5A5B-950D-478C-9063EA4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2000505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375A8-9CB9-5718-3395-DEB0A232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General Meeting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C71D2-34C9-C07B-7D33-FE933D4F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275B-001E-279E-58C2-F9D7D06F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9F4F2-9872-C742-50ED-4117A640B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anose="0200050500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A305A-DAC8-0379-4571-F2D70BF2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Montserrat" panose="02000505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7EB70-4F0C-407D-3B52-89FFD175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General Meeting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06332-4B8C-99B3-3906-2D584170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23236-6A9F-755C-31A2-D1B93E5B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B89E1-37DC-45B2-CD1E-F823BD601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9BF75-964D-BDBF-C82D-C24C89FEB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Annual General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25146-CDA5-D5C0-2A54-6C6FEEF14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F3E2-9B6A-4C17-9A1E-494BF89A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4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75FCCCB-3D1A-BE71-4940-A1E63D4AFCC4}"/>
              </a:ext>
            </a:extLst>
          </p:cNvPr>
          <p:cNvSpPr/>
          <p:nvPr/>
        </p:nvSpPr>
        <p:spPr>
          <a:xfrm>
            <a:off x="0" y="-656733"/>
            <a:ext cx="12192000" cy="4633564"/>
          </a:xfrm>
          <a:prstGeom prst="rect">
            <a:avLst/>
          </a:prstGeom>
          <a:solidFill>
            <a:srgbClr val="1235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B1A864-3F4F-C863-F022-6CDE8319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808" y="-230036"/>
            <a:ext cx="12367616" cy="119428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BABC Texas Annual General Meeting &amp; Member Appreciation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C4B91-AE12-4CAB-96C0-C2E3F3FC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D8BC5B-AB26-4EE4-377D-9689BDC11BF3}"/>
              </a:ext>
            </a:extLst>
          </p:cNvPr>
          <p:cNvCxnSpPr>
            <a:cxnSpLocks/>
          </p:cNvCxnSpPr>
          <p:nvPr/>
        </p:nvCxnSpPr>
        <p:spPr>
          <a:xfrm>
            <a:off x="308846" y="1143165"/>
            <a:ext cx="115922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56634EC-1499-A82C-FAA2-248EA316BECA}"/>
              </a:ext>
            </a:extLst>
          </p:cNvPr>
          <p:cNvSpPr txBox="1"/>
          <p:nvPr/>
        </p:nvSpPr>
        <p:spPr>
          <a:xfrm>
            <a:off x="841370" y="1341795"/>
            <a:ext cx="10509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WELCOME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 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2000505000000020004" pitchFamily="2" charset="0"/>
              </a:rPr>
              <a:t>James McLennan, BABC Texas President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BBA5AEE-5E01-3DE0-2FD9-641D6BEEC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7" t="24315" r="28851" b="16118"/>
          <a:stretch/>
        </p:blipFill>
        <p:spPr>
          <a:xfrm>
            <a:off x="2928516" y="2904821"/>
            <a:ext cx="6334969" cy="26113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D5F2EB-E0DD-DBB4-43ED-17E1F8223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32" y="5743978"/>
            <a:ext cx="3040537" cy="6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5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D1B1-B14C-B912-6776-893BB3DC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8" name="Content Placeholder 7" descr="A poster for a business meeting&#10;&#10;Description automatically generated">
            <a:extLst>
              <a:ext uri="{FF2B5EF4-FFF2-40B4-BE49-F238E27FC236}">
                <a16:creationId xmlns:a16="http://schemas.microsoft.com/office/drawing/2014/main" id="{5B3AA7FE-DE80-2328-E721-6F75A23E6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0" b="18059"/>
          <a:stretch/>
        </p:blipFill>
        <p:spPr>
          <a:xfrm>
            <a:off x="3312367" y="2274416"/>
            <a:ext cx="8703655" cy="447725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1EEC-E479-9F6E-FD85-E23F43F2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1D3FF-95E0-92B6-59AE-6107AC89B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3" y="371836"/>
            <a:ext cx="3040537" cy="632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0F899A-34D4-7E6C-4AB2-908D21CC95D0}"/>
              </a:ext>
            </a:extLst>
          </p:cNvPr>
          <p:cNvSpPr txBox="1"/>
          <p:nvPr/>
        </p:nvSpPr>
        <p:spPr>
          <a:xfrm>
            <a:off x="593758" y="1837936"/>
            <a:ext cx="8016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2000505000000020004" pitchFamily="2" charset="0"/>
              </a:rPr>
              <a:t>Please welcome our special guests: </a:t>
            </a:r>
          </a:p>
          <a:p>
            <a:endParaRPr lang="en-US" b="1" dirty="0">
              <a:latin typeface="Montserrat" panose="02000505000000020004" pitchFamily="2" charset="0"/>
            </a:endParaRPr>
          </a:p>
          <a:p>
            <a:r>
              <a:rPr lang="en-US" b="1" dirty="0">
                <a:latin typeface="Montserrat" panose="02000505000000020004" pitchFamily="2" charset="0"/>
              </a:rPr>
              <a:t>- His Majesty’s Consul General in Texas, Richard Hyde</a:t>
            </a:r>
          </a:p>
          <a:p>
            <a:endParaRPr lang="en-US" b="1" dirty="0">
              <a:latin typeface="Montserrat" panose="02000505000000020004" pitchFamily="2" charset="0"/>
            </a:endParaRPr>
          </a:p>
          <a:p>
            <a:r>
              <a:rPr lang="en-US" b="1" dirty="0">
                <a:latin typeface="Montserrat" panose="02000505000000020004" pitchFamily="2" charset="0"/>
              </a:rPr>
              <a:t>- Executive Director TED&amp;T, Adriana Cruz</a:t>
            </a:r>
          </a:p>
        </p:txBody>
      </p:sp>
    </p:spTree>
    <p:extLst>
      <p:ext uri="{BB962C8B-B14F-4D97-AF65-F5344CB8AC3E}">
        <p14:creationId xmlns:p14="http://schemas.microsoft.com/office/powerpoint/2010/main" val="191463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B99E1-ADB4-145D-131A-24B987FF6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906CAF-0DDA-A6BA-59B1-83A397EEA45B}"/>
              </a:ext>
            </a:extLst>
          </p:cNvPr>
          <p:cNvSpPr/>
          <p:nvPr/>
        </p:nvSpPr>
        <p:spPr>
          <a:xfrm>
            <a:off x="762000" y="1476375"/>
            <a:ext cx="5248275" cy="4457700"/>
          </a:xfrm>
          <a:prstGeom prst="roundRect">
            <a:avLst/>
          </a:prstGeom>
          <a:solidFill>
            <a:srgbClr val="1235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ilding with a round building with a flag on the side">
            <a:extLst>
              <a:ext uri="{FF2B5EF4-FFF2-40B4-BE49-F238E27FC236}">
                <a16:creationId xmlns:a16="http://schemas.microsoft.com/office/drawing/2014/main" id="{0D7BD2ED-5CC9-23D9-957C-8921081B6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1260" r="2794" b="-1260"/>
          <a:stretch/>
        </p:blipFill>
        <p:spPr>
          <a:xfrm>
            <a:off x="-76200" y="-236272"/>
            <a:ext cx="12268200" cy="7675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EC279-D9C9-AB0D-EFF9-C0381C80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23CE-404D-CAB0-73CE-6B18F318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36713"/>
            <a:ext cx="9144000" cy="4351338"/>
          </a:xfrm>
          <a:solidFill>
            <a:schemeClr val="bg2">
              <a:lumMod val="50000"/>
              <a:alpha val="72000"/>
            </a:schemeClr>
          </a:solidFill>
          <a:effectLst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5:30pm</a:t>
            </a:r>
          </a:p>
          <a:p>
            <a:r>
              <a:rPr lang="en-US" sz="2200" dirty="0">
                <a:solidFill>
                  <a:schemeClr val="bg1"/>
                </a:solidFill>
              </a:rPr>
              <a:t>Welcome &amp; Introductions</a:t>
            </a:r>
          </a:p>
          <a:p>
            <a:r>
              <a:rPr lang="en-US" sz="2200" dirty="0">
                <a:solidFill>
                  <a:schemeClr val="bg1"/>
                </a:solidFill>
              </a:rPr>
              <a:t>BABC Texas Snapshot</a:t>
            </a:r>
          </a:p>
          <a:p>
            <a:r>
              <a:rPr lang="en-US" sz="2200" dirty="0">
                <a:solidFill>
                  <a:schemeClr val="bg1"/>
                </a:solidFill>
              </a:rPr>
              <a:t>What’s Coming Up?</a:t>
            </a:r>
          </a:p>
          <a:p>
            <a:r>
              <a:rPr lang="en-US" sz="2200" dirty="0">
                <a:solidFill>
                  <a:schemeClr val="bg1"/>
                </a:solidFill>
              </a:rPr>
              <a:t>Getting Involved – making the most of your membership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6:00pm</a:t>
            </a:r>
          </a:p>
          <a:p>
            <a:r>
              <a:rPr lang="en-US" sz="2200" dirty="0">
                <a:solidFill>
                  <a:schemeClr val="bg1"/>
                </a:solidFill>
              </a:rPr>
              <a:t>Board member election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6:15pm</a:t>
            </a:r>
          </a:p>
          <a:p>
            <a:r>
              <a:rPr lang="en-US" sz="2200" dirty="0">
                <a:solidFill>
                  <a:schemeClr val="bg1"/>
                </a:solidFill>
              </a:rPr>
              <a:t>Fireside chat with Richard Hyde and Adriana Cruz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7:00pm</a:t>
            </a:r>
          </a:p>
          <a:p>
            <a:r>
              <a:rPr lang="en-US" sz="2200" dirty="0">
                <a:solidFill>
                  <a:schemeClr val="bg1"/>
                </a:solidFill>
              </a:rPr>
              <a:t>Networking				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7:30pm</a:t>
            </a:r>
          </a:p>
          <a:p>
            <a:r>
              <a:rPr lang="en-US" sz="2200" dirty="0">
                <a:solidFill>
                  <a:schemeClr val="bg1"/>
                </a:solidFill>
              </a:rPr>
              <a:t>Event closes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A0059-8635-3E81-17A0-6BCD056C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220C1-F248-652B-33CF-DCACDD2C7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3" y="371836"/>
            <a:ext cx="3040537" cy="6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2E47C-CB70-0336-E280-C5CD3178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0EA6D-6967-E145-7D27-064A22BE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522"/>
            <a:ext cx="12801600" cy="7811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7F45B1-9D79-167B-E829-6193329C9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46" t="67284" r="946" b="11638"/>
          <a:stretch/>
        </p:blipFill>
        <p:spPr>
          <a:xfrm>
            <a:off x="859106" y="2845386"/>
            <a:ext cx="5213356" cy="1024201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600FF08-20E9-3B70-1BB6-836178C3F1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" b="56325"/>
          <a:stretch/>
        </p:blipFill>
        <p:spPr>
          <a:xfrm>
            <a:off x="6400800" y="1512628"/>
            <a:ext cx="5842000" cy="1989962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E327AD0B-8B4E-72E8-48A1-685A42BAE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006" r="574"/>
          <a:stretch/>
        </p:blipFill>
        <p:spPr>
          <a:xfrm>
            <a:off x="6682062" y="3608218"/>
            <a:ext cx="5509938" cy="2767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422D62-56BA-CD52-20DD-54BFA41C8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66" y="2094378"/>
            <a:ext cx="5762051" cy="669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2944A1-B238-7280-12E5-38E48BA96BC1}"/>
              </a:ext>
            </a:extLst>
          </p:cNvPr>
          <p:cNvSpPr txBox="1"/>
          <p:nvPr/>
        </p:nvSpPr>
        <p:spPr>
          <a:xfrm>
            <a:off x="3163078" y="3020399"/>
            <a:ext cx="6475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FA2F3E2-9B6A-4C17-9A1E-494BF89A2B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255B7-6A47-17F2-B1A0-6754514E771A}"/>
              </a:ext>
            </a:extLst>
          </p:cNvPr>
          <p:cNvSpPr txBox="1"/>
          <p:nvPr/>
        </p:nvSpPr>
        <p:spPr>
          <a:xfrm>
            <a:off x="11551298" y="6721475"/>
            <a:ext cx="5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latin typeface="Montserrat" panose="0200050500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955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C92B-3DA0-CC22-3294-20F5E03A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BABC Texas Snapshot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548F3-AB92-7185-ACAE-49ED51DD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474C7-E119-480E-2ED4-889E351E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3" y="371836"/>
            <a:ext cx="3040537" cy="632692"/>
          </a:xfrm>
          <a:prstGeom prst="rect">
            <a:avLst/>
          </a:prstGeom>
        </p:spPr>
      </p:pic>
      <p:pic>
        <p:nvPicPr>
          <p:cNvPr id="4" name="Picture 3" descr="A pie chart with different colored sections&#10;&#10;Description automatically generated">
            <a:extLst>
              <a:ext uri="{FF2B5EF4-FFF2-40B4-BE49-F238E27FC236}">
                <a16:creationId xmlns:a16="http://schemas.microsoft.com/office/drawing/2014/main" id="{C6CE49C7-573F-C325-E811-A5AD97722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690687"/>
            <a:ext cx="6180398" cy="5123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D0602B-1311-EA88-10E2-10FC4EF57FEA}"/>
              </a:ext>
            </a:extLst>
          </p:cNvPr>
          <p:cNvSpPr txBox="1"/>
          <p:nvPr/>
        </p:nvSpPr>
        <p:spPr>
          <a:xfrm>
            <a:off x="334347" y="1690686"/>
            <a:ext cx="1574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FF0000"/>
                </a:solidFill>
                <a:effectLst/>
                <a:latin typeface="Montserrat" panose="02000505000000020004" pitchFamily="2" charset="0"/>
              </a:rPr>
              <a:t>Feb 13th</a:t>
            </a:r>
            <a:endParaRPr lang="en-US" sz="1200" dirty="0">
              <a:solidFill>
                <a:srgbClr val="FF0000"/>
              </a:solidFill>
              <a:latin typeface="Montserrat" panose="02000505000000020004" pitchFamily="2" charset="0"/>
            </a:endParaRPr>
          </a:p>
        </p:txBody>
      </p:sp>
      <p:pic>
        <p:nvPicPr>
          <p:cNvPr id="12" name="Picture 11" descr="A screenshot of a number of events&#10;&#10;Description automatically generated">
            <a:extLst>
              <a:ext uri="{FF2B5EF4-FFF2-40B4-BE49-F238E27FC236}">
                <a16:creationId xmlns:a16="http://schemas.microsoft.com/office/drawing/2014/main" id="{B81059B0-F090-5946-64CF-C9D81BD25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49" y="1697399"/>
            <a:ext cx="5091404" cy="4996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A57B53-47EC-AEE1-F165-B3D228CA0F10}"/>
              </a:ext>
            </a:extLst>
          </p:cNvPr>
          <p:cNvSpPr txBox="1"/>
          <p:nvPr/>
        </p:nvSpPr>
        <p:spPr>
          <a:xfrm>
            <a:off x="10072291" y="1690685"/>
            <a:ext cx="1708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FF0000"/>
                </a:solidFill>
                <a:effectLst/>
                <a:latin typeface="Montserrat" panose="02000505000000020004" pitchFamily="2" charset="0"/>
              </a:rPr>
              <a:t>2022 - 2024</a:t>
            </a:r>
            <a:endParaRPr lang="en-US" sz="1200" dirty="0">
              <a:solidFill>
                <a:srgbClr val="FF0000"/>
              </a:solidFill>
              <a:latin typeface="Montserrat" panose="02000505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5D633-1D01-D6D6-6D50-01362006A654}"/>
              </a:ext>
            </a:extLst>
          </p:cNvPr>
          <p:cNvSpPr txBox="1"/>
          <p:nvPr/>
        </p:nvSpPr>
        <p:spPr>
          <a:xfrm>
            <a:off x="11257384" y="6393257"/>
            <a:ext cx="5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latin typeface="Montserrat" panose="02000505000000020004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914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DBEE83-4E7C-570E-1AEE-9974CE1E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Patron Members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9D51-435C-0407-7F61-1AAE381B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AA5A9-17E1-4F7A-50B2-AA950ABD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79"/>
          <a:stretch/>
        </p:blipFill>
        <p:spPr>
          <a:xfrm>
            <a:off x="1645920" y="1501535"/>
            <a:ext cx="8839200" cy="4886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D8399-9D5B-F9F8-6B3E-1F79BF5AC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3" y="371836"/>
            <a:ext cx="3040537" cy="6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968DD39-1CF7-1EEF-3324-FF229575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Industries and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72815-C465-9CFE-2FC7-BF03E0E7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A city with many buildings and words&#10;&#10;Description automatically generated with medium confidence">
            <a:extLst>
              <a:ext uri="{FF2B5EF4-FFF2-40B4-BE49-F238E27FC236}">
                <a16:creationId xmlns:a16="http://schemas.microsoft.com/office/drawing/2014/main" id="{0DECF871-F65A-0421-1291-3AB71355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1385"/>
            <a:ext cx="4700090" cy="470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89E13-2E65-96C8-484E-1205EEFA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392" y="1757680"/>
            <a:ext cx="5714315" cy="38406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A1C35C-CACB-E91F-BE90-1204D80AE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3" y="371836"/>
            <a:ext cx="3040537" cy="632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9BCEB-9E16-506E-B154-65393AA4A7D6}"/>
              </a:ext>
            </a:extLst>
          </p:cNvPr>
          <p:cNvSpPr txBox="1"/>
          <p:nvPr/>
        </p:nvSpPr>
        <p:spPr>
          <a:xfrm>
            <a:off x="838200" y="1652053"/>
            <a:ext cx="428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2000505000000020004" pitchFamily="2" charset="0"/>
              </a:rPr>
              <a:t>Just some of the industries represented:</a:t>
            </a:r>
          </a:p>
        </p:txBody>
      </p:sp>
    </p:spTree>
    <p:extLst>
      <p:ext uri="{BB962C8B-B14F-4D97-AF65-F5344CB8AC3E}">
        <p14:creationId xmlns:p14="http://schemas.microsoft.com/office/powerpoint/2010/main" val="65130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E20BCD1-A7D2-2939-C987-D2D8D8884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0"/>
          <a:stretch/>
        </p:blipFill>
        <p:spPr>
          <a:xfrm>
            <a:off x="-1" y="0"/>
            <a:ext cx="1375378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78CF59-1E45-F86D-6542-68DFC58B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2024 Event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C9F03-A01E-B3DA-B429-355785FDA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1754"/>
            <a:ext cx="5181600" cy="4351338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Jan &amp; Feb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New Year HH &amp; AGM</a:t>
            </a:r>
          </a:p>
          <a:p>
            <a:r>
              <a:rPr lang="en-US" sz="2200" dirty="0">
                <a:solidFill>
                  <a:schemeClr val="bg1"/>
                </a:solidFill>
              </a:rPr>
              <a:t>March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Happy Hour, </a:t>
            </a:r>
            <a:r>
              <a:rPr lang="en-US" sz="1900" dirty="0" err="1">
                <a:solidFill>
                  <a:schemeClr val="bg1"/>
                </a:solidFill>
              </a:rPr>
              <a:t>Postinos</a:t>
            </a:r>
            <a:endParaRPr lang="en-US" sz="1900" dirty="0">
              <a:solidFill>
                <a:schemeClr val="bg1"/>
              </a:solidFill>
            </a:endParaRP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Social “British Themed” night at the Dynamos</a:t>
            </a:r>
          </a:p>
          <a:p>
            <a:r>
              <a:rPr lang="en-US" sz="2200" dirty="0">
                <a:solidFill>
                  <a:schemeClr val="bg1"/>
                </a:solidFill>
              </a:rPr>
              <a:t>April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Executive Roundtable: Political Outlook - Steptoe &amp; Johnson</a:t>
            </a:r>
          </a:p>
          <a:p>
            <a:pPr lvl="1"/>
            <a:r>
              <a:rPr lang="en-US" sz="1900" i="1" dirty="0">
                <a:solidFill>
                  <a:schemeClr val="bg1"/>
                </a:solidFill>
              </a:rPr>
              <a:t>Immigration &amp; Employment Law Update - Jackson Walker</a:t>
            </a:r>
          </a:p>
          <a:p>
            <a:r>
              <a:rPr lang="en-US" sz="2200" dirty="0">
                <a:solidFill>
                  <a:schemeClr val="bg1"/>
                </a:solidFill>
              </a:rPr>
              <a:t>May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Multinational Monday HH</a:t>
            </a:r>
          </a:p>
          <a:p>
            <a:pPr lvl="1"/>
            <a:r>
              <a:rPr lang="en-US" sz="1900" i="1" dirty="0">
                <a:solidFill>
                  <a:schemeClr val="bg1"/>
                </a:solidFill>
              </a:rPr>
              <a:t>AI &amp; Cyber Panel - KPMG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A6496-B3E0-343C-E2A9-801E2A97F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1754"/>
            <a:ext cx="5181600" cy="4351338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June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BABC Texas Theatre Night – Main Street Theatre</a:t>
            </a:r>
          </a:p>
          <a:p>
            <a:r>
              <a:rPr lang="en-US" sz="2200" dirty="0">
                <a:solidFill>
                  <a:schemeClr val="bg1"/>
                </a:solidFill>
              </a:rPr>
              <a:t>September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BABN Members Transatlantic Conference; Charlotte, NC</a:t>
            </a:r>
          </a:p>
          <a:p>
            <a:r>
              <a:rPr lang="en-US" sz="2200" dirty="0">
                <a:solidFill>
                  <a:schemeClr val="bg1"/>
                </a:solidFill>
              </a:rPr>
              <a:t>November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Energy Outlook – S&amp;P Global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Commonwealth HH</a:t>
            </a:r>
          </a:p>
          <a:p>
            <a:r>
              <a:rPr lang="en-US" sz="2200" dirty="0">
                <a:solidFill>
                  <a:schemeClr val="bg1"/>
                </a:solidFill>
              </a:rPr>
              <a:t>December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Christmas Curry at Kiran’s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7D08-83BF-8731-80B6-2F4E22CB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EEF7D-7931-E16A-82CF-B4379C597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3" y="371836"/>
            <a:ext cx="3040537" cy="632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A57AC-CB8E-0BFC-0248-F09BA67BCE35}"/>
              </a:ext>
            </a:extLst>
          </p:cNvPr>
          <p:cNvSpPr txBox="1"/>
          <p:nvPr/>
        </p:nvSpPr>
        <p:spPr>
          <a:xfrm>
            <a:off x="7668208" y="642277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Montserrat" panose="02000505000000020004" pitchFamily="2" charset="0"/>
              </a:rPr>
              <a:t>tentative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C9C40-5D65-6B06-5542-2F95E03282F1}"/>
              </a:ext>
            </a:extLst>
          </p:cNvPr>
          <p:cNvSpPr txBox="1"/>
          <p:nvPr/>
        </p:nvSpPr>
        <p:spPr>
          <a:xfrm>
            <a:off x="12614988" y="6413698"/>
            <a:ext cx="5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latin typeface="Montserrat" panose="02000505000000020004" pitchFamily="2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59D3D-457D-E16D-DA23-66FEE16A7848}"/>
              </a:ext>
            </a:extLst>
          </p:cNvPr>
          <p:cNvSpPr txBox="1"/>
          <p:nvPr/>
        </p:nvSpPr>
        <p:spPr>
          <a:xfrm>
            <a:off x="909735" y="1704684"/>
            <a:ext cx="6951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What’s Coming Up?</a:t>
            </a:r>
            <a:endParaRPr lang="en-US" sz="2400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3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E64A-1088-A418-4527-BB69B8DD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Involved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E593C-989A-235B-A8C0-87D68987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10-3331-B39C-FAA7-338EAD2F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6" y="1950097"/>
            <a:ext cx="5925095" cy="397681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D619DAE-AFEF-9BCB-F1D2-5F0BAD4E2254}"/>
              </a:ext>
            </a:extLst>
          </p:cNvPr>
          <p:cNvSpPr/>
          <p:nvPr/>
        </p:nvSpPr>
        <p:spPr>
          <a:xfrm>
            <a:off x="6376113" y="3065300"/>
            <a:ext cx="910512" cy="1609531"/>
          </a:xfrm>
          <a:prstGeom prst="rightArrow">
            <a:avLst/>
          </a:prstGeom>
          <a:solidFill>
            <a:srgbClr val="1235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23559"/>
              </a:highlight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1332E7D-2039-872B-D3AE-A8935A090F79}"/>
              </a:ext>
            </a:extLst>
          </p:cNvPr>
          <p:cNvSpPr/>
          <p:nvPr/>
        </p:nvSpPr>
        <p:spPr>
          <a:xfrm>
            <a:off x="8276253" y="2015414"/>
            <a:ext cx="2453951" cy="365125"/>
          </a:xfrm>
          <a:prstGeom prst="round2DiagRect">
            <a:avLst/>
          </a:prstGeom>
          <a:solidFill>
            <a:srgbClr val="D60C1A"/>
          </a:solidFill>
          <a:ln>
            <a:solidFill>
              <a:srgbClr val="D60C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ighlight>
                  <a:srgbClr val="D60C1A"/>
                </a:highlight>
                <a:latin typeface="Montserrat" panose="02000505000000020004" pitchFamily="2" charset="0"/>
              </a:rPr>
              <a:t>Individual Members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E895B-5638-70F1-0065-B1C4477260B5}"/>
              </a:ext>
            </a:extLst>
          </p:cNvPr>
          <p:cNvSpPr txBox="1"/>
          <p:nvPr/>
        </p:nvSpPr>
        <p:spPr>
          <a:xfrm>
            <a:off x="8153400" y="2930294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Attend events / Network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Volunteer at an event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FBE652D-BD4D-7C7D-3F9A-B58E2EE61786}"/>
              </a:ext>
            </a:extLst>
          </p:cNvPr>
          <p:cNvSpPr/>
          <p:nvPr/>
        </p:nvSpPr>
        <p:spPr>
          <a:xfrm rot="5400000">
            <a:off x="9275599" y="2362914"/>
            <a:ext cx="455257" cy="662557"/>
          </a:xfrm>
          <a:prstGeom prst="rightArrow">
            <a:avLst/>
          </a:prstGeom>
          <a:solidFill>
            <a:srgbClr val="1235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23559"/>
              </a:highlight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C86D51DE-9395-18DD-93F6-1CB60F227E22}"/>
              </a:ext>
            </a:extLst>
          </p:cNvPr>
          <p:cNvSpPr/>
          <p:nvPr/>
        </p:nvSpPr>
        <p:spPr>
          <a:xfrm>
            <a:off x="8298026" y="3641808"/>
            <a:ext cx="2453951" cy="365125"/>
          </a:xfrm>
          <a:prstGeom prst="round2DiagRect">
            <a:avLst/>
          </a:prstGeom>
          <a:solidFill>
            <a:srgbClr val="D60C1A"/>
          </a:solidFill>
          <a:ln>
            <a:solidFill>
              <a:srgbClr val="D60C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ighlight>
                  <a:srgbClr val="D60C1A"/>
                </a:highlight>
                <a:latin typeface="Montserrat" panose="02000505000000020004" pitchFamily="2" charset="0"/>
              </a:rPr>
              <a:t>Business Members </a:t>
            </a:r>
            <a:r>
              <a:rPr lang="en-US" sz="1600" b="1" dirty="0">
                <a:highlight>
                  <a:srgbClr val="D60C1A"/>
                </a:highlight>
                <a:latin typeface="Montserrat" panose="02000505000000020004" pitchFamily="2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A0595-866C-2382-C16C-7F8B53A51BC5}"/>
              </a:ext>
            </a:extLst>
          </p:cNvPr>
          <p:cNvSpPr txBox="1"/>
          <p:nvPr/>
        </p:nvSpPr>
        <p:spPr>
          <a:xfrm>
            <a:off x="7903027" y="4538023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Attend events / Network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Volunteer at an event or get involved in a committee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Member Spotlight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Sponsor an event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Share your news with 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Ask for introductions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2000505000000020004" pitchFamily="2" charset="0"/>
              </a:rPr>
              <a:t>Host an event / join a panel</a:t>
            </a:r>
          </a:p>
          <a:p>
            <a:pPr algn="ctr"/>
            <a:endParaRPr lang="en-US" sz="1400" dirty="0">
              <a:latin typeface="Montserrat" panose="02000505000000020004" pitchFamily="2" charset="0"/>
            </a:endParaRPr>
          </a:p>
          <a:p>
            <a:pPr algn="ctr"/>
            <a:r>
              <a:rPr lang="en-US" sz="1400" dirty="0"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4ABBF83-7DF0-3575-A8E9-28AFD36C9713}"/>
              </a:ext>
            </a:extLst>
          </p:cNvPr>
          <p:cNvSpPr/>
          <p:nvPr/>
        </p:nvSpPr>
        <p:spPr>
          <a:xfrm rot="5400000">
            <a:off x="9297372" y="3989308"/>
            <a:ext cx="455257" cy="662557"/>
          </a:xfrm>
          <a:prstGeom prst="rightArrow">
            <a:avLst/>
          </a:prstGeom>
          <a:solidFill>
            <a:srgbClr val="1235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23559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135F3-7B41-ACE9-07D5-35FDBECF7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3" y="371836"/>
            <a:ext cx="3040537" cy="6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ople raising hands">
            <a:extLst>
              <a:ext uri="{FF2B5EF4-FFF2-40B4-BE49-F238E27FC236}">
                <a16:creationId xmlns:a16="http://schemas.microsoft.com/office/drawing/2014/main" id="{FFB0D4A3-91CD-B4CC-7646-C572EB9E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-697204"/>
            <a:ext cx="12285306" cy="7555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3459D-1A61-A0DB-FF5F-580E79B4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Board Member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7FA9E-56A9-34AA-3762-9D14BB4DE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Each nominee has been endorsed by five members, in good standing, and has been given a vote of confidence by the Board of Directors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Each member, or member company, will have one vote, per nomination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present this slate of six current directors who are seeking reelection and one board member for ratification, following election at our last board meeting in October.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A63B-E156-D1D3-A51B-6FDA298D3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Reelection: </a:t>
            </a:r>
          </a:p>
          <a:p>
            <a:pPr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Kevin West - 1 year term</a:t>
            </a:r>
          </a:p>
          <a:p>
            <a:pPr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Sian Mikkelsen - 1 year term</a:t>
            </a:r>
          </a:p>
          <a:p>
            <a:pPr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Mary McIntyre - 2 year term</a:t>
            </a:r>
          </a:p>
          <a:p>
            <a:pPr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Lee-Anne Cottle - 2 year term</a:t>
            </a:r>
          </a:p>
          <a:p>
            <a:pPr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Kay Thomson - 3 year term</a:t>
            </a:r>
          </a:p>
          <a:p>
            <a:pPr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James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Prappas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- 3 year term</a:t>
            </a:r>
          </a:p>
          <a:p>
            <a:pPr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Ratification:</a:t>
            </a:r>
          </a:p>
          <a:p>
            <a:r>
              <a:rPr lang="en-US" sz="2000" b="0" i="0" dirty="0">
                <a:solidFill>
                  <a:schemeClr val="bg1"/>
                </a:solidFill>
                <a:effectLst/>
              </a:rPr>
              <a:t>Jon Braham – 1 year term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218BE-102F-63C6-6AAB-2898329A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3E2-9B6A-4C17-9A1E-494BF89A2B95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6CC0C-8860-A2C2-8AE5-99BA14DF1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3" y="371836"/>
            <a:ext cx="3040537" cy="6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20460</TotalTime>
  <Words>383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Montserrat</vt:lpstr>
      <vt:lpstr>1_Office Theme</vt:lpstr>
      <vt:lpstr>BABC Texas Annual General Meeting &amp; Member Appreciation</vt:lpstr>
      <vt:lpstr>Agenda</vt:lpstr>
      <vt:lpstr>PowerPoint Presentation</vt:lpstr>
      <vt:lpstr>BABC Texas Snapshot</vt:lpstr>
      <vt:lpstr>Our Patron Members</vt:lpstr>
      <vt:lpstr>Industries and Events</vt:lpstr>
      <vt:lpstr>2024 Event Outlook</vt:lpstr>
      <vt:lpstr>Getting Involved </vt:lpstr>
      <vt:lpstr>2024 Board Member Election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Durbridge</dc:creator>
  <cp:lastModifiedBy>Sarah Durbridge</cp:lastModifiedBy>
  <cp:revision>12</cp:revision>
  <dcterms:created xsi:type="dcterms:W3CDTF">2024-02-13T20:38:36Z</dcterms:created>
  <dcterms:modified xsi:type="dcterms:W3CDTF">2024-03-06T21:24:24Z</dcterms:modified>
</cp:coreProperties>
</file>