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134804589" r:id="rId3"/>
    <p:sldId id="2134804585" r:id="rId4"/>
    <p:sldId id="2134804590" r:id="rId5"/>
    <p:sldId id="2134804591" r:id="rId6"/>
    <p:sldId id="2134804592" r:id="rId7"/>
    <p:sldId id="259" r:id="rId8"/>
    <p:sldId id="2134804602" r:id="rId9"/>
    <p:sldId id="2134804600" r:id="rId10"/>
    <p:sldId id="2134804604" r:id="rId11"/>
    <p:sldId id="2134804598" r:id="rId12"/>
    <p:sldId id="2134804597" r:id="rId13"/>
    <p:sldId id="2134804583" r:id="rId14"/>
    <p:sldId id="2134804565" r:id="rId15"/>
    <p:sldId id="2134804561" r:id="rId16"/>
    <p:sldId id="2134804599" r:id="rId17"/>
    <p:sldId id="2134804594" r:id="rId18"/>
    <p:sldId id="2134804595" r:id="rId19"/>
    <p:sldId id="21348045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559"/>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CBF3C-2B98-4940-9B92-48E79EEE6C0D}"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D14FB-61DE-49A7-A917-58952B415F5B}" type="slidenum">
              <a:rPr lang="en-US" smtClean="0"/>
              <a:t>‹#›</a:t>
            </a:fld>
            <a:endParaRPr lang="en-US"/>
          </a:p>
        </p:txBody>
      </p:sp>
    </p:spTree>
    <p:extLst>
      <p:ext uri="{BB962C8B-B14F-4D97-AF65-F5344CB8AC3E}">
        <p14:creationId xmlns:p14="http://schemas.microsoft.com/office/powerpoint/2010/main" val="124410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there is any doubt about transferability of skills from traditional fossil fuel to renewables… this UK study by RGU offers some reassurance.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A5A2D-15EA-42FC-8270-DDE257736042}"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95303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the theme of types of skills needed for the future...  McKinsey Institute and University of Queensland Professor view…  If you are listening today because things aren’t going well,  suggest you reflect on these four themes on the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A5A2D-15EA-42FC-8270-DDE257736042}"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515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B721-E061-8667-B130-5B724C35C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20FAF-3B43-3E37-648D-D2E486583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5C7F7C-61D3-C3A1-90B2-43D08EC2D1E9}"/>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F6557284-9BCD-9CBF-9C68-CBE149F49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3E531-699D-6256-D4A2-1ABCD9F9719D}"/>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392259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F17B-0B36-BB45-7350-4E93CA3FF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33DB99-438D-9DD3-07B7-711ED45B6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BB53D-E1B9-5FEB-67DF-8EEC4000B9F6}"/>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9A37618A-796D-3B10-F383-9A5BF6277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78982-DA03-34EA-10AD-D84909FA4360}"/>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198363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CA1CB-8F27-6FB1-2CA2-9A531A69C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5965E3-F899-05EF-E25A-D2F4E36F42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1FE3B-4D3F-7B11-DA12-0135B0498ACF}"/>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CB5296A5-F398-6822-0BCB-61C677BF0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E7DD8-5C14-30FB-5707-FCD03A0D5F5F}"/>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443547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custDataLst>
              <p:tags r:id="rId1"/>
            </p:custDataLst>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custDataLst>
              <p:tags r:id="rId2"/>
            </p:custDataLst>
          </p:nvPr>
        </p:nvSpPr>
        <p:spPr>
          <a:xfrm>
            <a:off x="300038" y="1808163"/>
            <a:ext cx="11591925" cy="4321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2AFDF628-1D82-42A6-A929-06EAD8F34EA6}"/>
              </a:ext>
            </a:extLst>
          </p:cNvPr>
          <p:cNvSpPr>
            <a:spLocks noGrp="1"/>
          </p:cNvSpPr>
          <p:nvPr>
            <p:ph type="body" sz="quarter" idx="11"/>
            <p:custDataLst>
              <p:tags r:id="rId3"/>
            </p:custDataLst>
          </p:nvPr>
        </p:nvSpPr>
        <p:spPr>
          <a:xfrm>
            <a:off x="318682" y="1072147"/>
            <a:ext cx="11591924" cy="457200"/>
          </a:xfrm>
        </p:spPr>
        <p:txBody>
          <a:bodyPr/>
          <a:lstStyle>
            <a:lvl1pPr>
              <a:buNone/>
              <a:defRPr sz="2400">
                <a:solidFill>
                  <a:schemeClr val="accent3"/>
                </a:solidFill>
              </a:defRPr>
            </a:lvl1pPr>
          </a:lstStyle>
          <a:p>
            <a:pPr lvl="0"/>
            <a:r>
              <a:rPr lang="en-US"/>
              <a:t>Click to edit Master text styles</a:t>
            </a:r>
            <a:endParaRPr lang="en-GB"/>
          </a:p>
        </p:txBody>
      </p:sp>
    </p:spTree>
    <p:extLst>
      <p:ext uri="{BB962C8B-B14F-4D97-AF65-F5344CB8AC3E}">
        <p14:creationId xmlns:p14="http://schemas.microsoft.com/office/powerpoint/2010/main" val="42832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CCCCCC"/>
          </p15:clr>
        </p15:guide>
        <p15:guide id="2" pos="2397">
          <p15:clr>
            <a:srgbClr val="CCCCCC"/>
          </p15:clr>
        </p15:guide>
        <p15:guide id="3" pos="2737">
          <p15:clr>
            <a:srgbClr val="CCCCCC"/>
          </p15:clr>
        </p15:guide>
        <p15:guide id="4" pos="4942">
          <p15:clr>
            <a:srgbClr val="CCCCCC"/>
          </p15:clr>
        </p15:guide>
        <p15:guide id="5" pos="5283">
          <p15:clr>
            <a:srgbClr val="CCCCCC"/>
          </p15:clr>
        </p15:guide>
        <p15:guide id="6" pos="7488">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B835-D6B5-2274-2A1C-8196336A1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2FC93-4006-D5B1-4920-DAB4A92BB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87AFC-9564-268E-DB5A-40890127DBE0}"/>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8A588745-153F-DBBE-96EF-C14AF7815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A308C-F77D-1526-147E-C1A98FEFF38D}"/>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13350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9AE0-7796-CCB7-731E-FC78B0FD8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74A5B-D840-DA4E-2FE2-3AB49E61B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352C7-C0BE-1261-0DA3-AC3AE4425C4F}"/>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995B6C13-661A-D4F6-406C-36E3B4C8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777C1-851D-AEE8-5736-CB9FF358EB8B}"/>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11819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BC1A-BA53-CB61-F7D3-DFD1F0001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1F1A-EF5F-A019-08DE-5457761221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6E5632-802F-C8AF-0FCA-8F57BF4B3F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C8688B-D9A0-583D-9F2B-8EEE1EAFD039}"/>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6" name="Footer Placeholder 5">
            <a:extLst>
              <a:ext uri="{FF2B5EF4-FFF2-40B4-BE49-F238E27FC236}">
                <a16:creationId xmlns:a16="http://schemas.microsoft.com/office/drawing/2014/main" id="{DD83E1DA-2C37-6FBC-68F6-4415CE1CC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E8930-B506-A07D-A47C-F2ADF1FA4BAC}"/>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268005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FD96-303F-7EAA-13C3-D347C249B5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6E60F-4E66-2031-B2E8-33C548629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E77AF3-2DC4-6A9D-5B64-21C1F3292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9D52E-1249-257C-9B9C-636762844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35014-A40B-BD41-FC43-A95B8E149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2380DF-4FC2-6CAD-1743-E872DD9BD11F}"/>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8" name="Footer Placeholder 7">
            <a:extLst>
              <a:ext uri="{FF2B5EF4-FFF2-40B4-BE49-F238E27FC236}">
                <a16:creationId xmlns:a16="http://schemas.microsoft.com/office/drawing/2014/main" id="{86501930-3A08-02F4-E66F-4F82C181D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5276A-3E11-90FE-F638-457E350362BB}"/>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87092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4472-D57C-05FF-ED35-7390A7CB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8ABD3F-0513-2688-B362-687060A8B35F}"/>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4" name="Footer Placeholder 3">
            <a:extLst>
              <a:ext uri="{FF2B5EF4-FFF2-40B4-BE49-F238E27FC236}">
                <a16:creationId xmlns:a16="http://schemas.microsoft.com/office/drawing/2014/main" id="{435D547E-A53F-29C6-DD50-2AE1153D3A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040F73-7159-388C-ACD2-ABDB53893339}"/>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325491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C2891-6E4F-D43F-3C1F-002C43F4C8CD}"/>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3" name="Footer Placeholder 2">
            <a:extLst>
              <a:ext uri="{FF2B5EF4-FFF2-40B4-BE49-F238E27FC236}">
                <a16:creationId xmlns:a16="http://schemas.microsoft.com/office/drawing/2014/main" id="{4A9126F7-7CD6-8A1F-C308-C24CB896F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2DD7E1-C936-A623-5D8C-7F500AECA9CA}"/>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16779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1B63-CFC4-2478-CA9C-3AFD9007D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0DFDAD-2619-5854-4D92-C695D07A4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D94BE-D833-6664-A85E-4DAA193D1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995A5-CB77-31D4-AA27-D5C85E3397A4}"/>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6" name="Footer Placeholder 5">
            <a:extLst>
              <a:ext uri="{FF2B5EF4-FFF2-40B4-BE49-F238E27FC236}">
                <a16:creationId xmlns:a16="http://schemas.microsoft.com/office/drawing/2014/main" id="{DE5CF2A8-E970-8E7B-F1DE-CC515D233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E9104-3CC5-599D-C0EF-DEC256A54CA5}"/>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206869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09A6-850A-F5F0-C61A-8E087E58D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5A4CD4-5C9A-615F-59BF-225AEAC41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A1F084-A195-07DF-7A58-52A46AB6C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EDBE7-42C7-111E-AEBE-F74BB2E0A4FF}"/>
              </a:ext>
            </a:extLst>
          </p:cNvPr>
          <p:cNvSpPr>
            <a:spLocks noGrp="1"/>
          </p:cNvSpPr>
          <p:nvPr>
            <p:ph type="dt" sz="half" idx="10"/>
          </p:nvPr>
        </p:nvSpPr>
        <p:spPr/>
        <p:txBody>
          <a:bodyPr/>
          <a:lstStyle/>
          <a:p>
            <a:fld id="{C5F2DBFF-681D-4907-BB74-525FB1AC3D1E}" type="datetimeFigureOut">
              <a:rPr lang="en-US" smtClean="0"/>
              <a:t>8/18/2022</a:t>
            </a:fld>
            <a:endParaRPr lang="en-US"/>
          </a:p>
        </p:txBody>
      </p:sp>
      <p:sp>
        <p:nvSpPr>
          <p:cNvPr id="6" name="Footer Placeholder 5">
            <a:extLst>
              <a:ext uri="{FF2B5EF4-FFF2-40B4-BE49-F238E27FC236}">
                <a16:creationId xmlns:a16="http://schemas.microsoft.com/office/drawing/2014/main" id="{8C5EBF5E-4F03-9875-C8EE-C857188C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2432D-CEA0-FD65-C2BE-1DC990ECBBE9}"/>
              </a:ext>
            </a:extLst>
          </p:cNvPr>
          <p:cNvSpPr>
            <a:spLocks noGrp="1"/>
          </p:cNvSpPr>
          <p:nvPr>
            <p:ph type="sldNum" sz="quarter" idx="12"/>
          </p:nvPr>
        </p:nvSpPr>
        <p:spPr/>
        <p:txBody>
          <a:bodyPr/>
          <a:lstStyle/>
          <a:p>
            <a:fld id="{80C589BE-221C-43E6-A508-C4D0F24A3249}" type="slidenum">
              <a:rPr lang="en-US" smtClean="0"/>
              <a:t>‹#›</a:t>
            </a:fld>
            <a:endParaRPr lang="en-US"/>
          </a:p>
        </p:txBody>
      </p:sp>
    </p:spTree>
    <p:extLst>
      <p:ext uri="{BB962C8B-B14F-4D97-AF65-F5344CB8AC3E}">
        <p14:creationId xmlns:p14="http://schemas.microsoft.com/office/powerpoint/2010/main" val="186726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E8154-076F-DCF4-C880-6C3AE79DA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8444E-6867-6F2A-7D31-076B92ABB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22154-0F93-002A-1A98-079A360E4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DBFF-681D-4907-BB74-525FB1AC3D1E}" type="datetimeFigureOut">
              <a:rPr lang="en-US" smtClean="0"/>
              <a:t>8/18/2022</a:t>
            </a:fld>
            <a:endParaRPr lang="en-US"/>
          </a:p>
        </p:txBody>
      </p:sp>
      <p:sp>
        <p:nvSpPr>
          <p:cNvPr id="5" name="Footer Placeholder 4">
            <a:extLst>
              <a:ext uri="{FF2B5EF4-FFF2-40B4-BE49-F238E27FC236}">
                <a16:creationId xmlns:a16="http://schemas.microsoft.com/office/drawing/2014/main" id="{A2C9B695-FC9D-8B4A-1C39-B4979056A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64DC9-7E68-90AD-F2CA-AF2302D7E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589BE-221C-43E6-A508-C4D0F24A3249}" type="slidenum">
              <a:rPr lang="en-US" smtClean="0"/>
              <a:t>‹#›</a:t>
            </a:fld>
            <a:endParaRPr lang="en-US"/>
          </a:p>
        </p:txBody>
      </p:sp>
    </p:spTree>
    <p:extLst>
      <p:ext uri="{BB962C8B-B14F-4D97-AF65-F5344CB8AC3E}">
        <p14:creationId xmlns:p14="http://schemas.microsoft.com/office/powerpoint/2010/main" val="183433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matttullos.com/the-art-of-ponder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A9B04370-E0A8-CDD7-B8BD-E7A17A1D59F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762" y="428"/>
            <a:ext cx="12190476" cy="6857143"/>
          </a:xfrm>
          <a:prstGeom prst="rect">
            <a:avLst/>
          </a:prstGeom>
        </p:spPr>
      </p:pic>
    </p:spTree>
    <p:extLst>
      <p:ext uri="{BB962C8B-B14F-4D97-AF65-F5344CB8AC3E}">
        <p14:creationId xmlns:p14="http://schemas.microsoft.com/office/powerpoint/2010/main" val="131223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44FA0F54-E48F-7D6D-F2F3-9C9557FDF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6" y="117372"/>
            <a:ext cx="8677274" cy="6659808"/>
          </a:xfrm>
          <a:prstGeom prst="rect">
            <a:avLst/>
          </a:prstGeom>
        </p:spPr>
      </p:pic>
    </p:spTree>
    <p:extLst>
      <p:ext uri="{BB962C8B-B14F-4D97-AF65-F5344CB8AC3E}">
        <p14:creationId xmlns:p14="http://schemas.microsoft.com/office/powerpoint/2010/main" val="356639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able&#10;&#10;Description automatically generated">
            <a:extLst>
              <a:ext uri="{FF2B5EF4-FFF2-40B4-BE49-F238E27FC236}">
                <a16:creationId xmlns:a16="http://schemas.microsoft.com/office/drawing/2014/main" id="{37369E4B-294A-D3D3-E020-C7A7285B543B}"/>
              </a:ext>
            </a:extLst>
          </p:cNvPr>
          <p:cNvPicPr>
            <a:picLocks noChangeAspect="1"/>
          </p:cNvPicPr>
          <p:nvPr/>
        </p:nvPicPr>
        <p:blipFill rotWithShape="1">
          <a:blip r:embed="rId2">
            <a:extLst>
              <a:ext uri="{28A0092B-C50C-407E-A947-70E740481C1C}">
                <a14:useLocalDpi xmlns:a14="http://schemas.microsoft.com/office/drawing/2010/main" val="0"/>
              </a:ext>
            </a:extLst>
          </a:blip>
          <a:srcRect r="3080" b="-2"/>
          <a:stretch/>
        </p:blipFill>
        <p:spPr>
          <a:xfrm>
            <a:off x="196850" y="173518"/>
            <a:ext cx="11798300" cy="6512763"/>
          </a:xfrm>
          <a:prstGeom prst="rect">
            <a:avLst/>
          </a:prstGeom>
        </p:spPr>
      </p:pic>
    </p:spTree>
    <p:extLst>
      <p:ext uri="{BB962C8B-B14F-4D97-AF65-F5344CB8AC3E}">
        <p14:creationId xmlns:p14="http://schemas.microsoft.com/office/powerpoint/2010/main" val="352203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C1D1620B-ADE4-8A8B-E85F-0715FDE2D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3" y="641607"/>
            <a:ext cx="8996218" cy="5574785"/>
          </a:xfrm>
          <a:prstGeom prst="rect">
            <a:avLst/>
          </a:prstGeom>
        </p:spPr>
      </p:pic>
    </p:spTree>
    <p:extLst>
      <p:ext uri="{BB962C8B-B14F-4D97-AF65-F5344CB8AC3E}">
        <p14:creationId xmlns:p14="http://schemas.microsoft.com/office/powerpoint/2010/main" val="288880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D0C1-5E1B-4E03-80FC-CEFC1837824F}"/>
              </a:ext>
            </a:extLst>
          </p:cNvPr>
          <p:cNvSpPr>
            <a:spLocks noGrp="1"/>
          </p:cNvSpPr>
          <p:nvPr>
            <p:ph type="title"/>
          </p:nvPr>
        </p:nvSpPr>
        <p:spPr>
          <a:xfrm>
            <a:off x="345014" y="229664"/>
            <a:ext cx="9141664" cy="1143000"/>
          </a:xfrm>
        </p:spPr>
        <p:txBody>
          <a:bodyPr>
            <a:normAutofit/>
          </a:bodyPr>
          <a:lstStyle/>
          <a:p>
            <a:r>
              <a:rPr lang="en-US" sz="3600" dirty="0">
                <a:solidFill>
                  <a:srgbClr val="002060"/>
                </a:solidFill>
                <a:latin typeface="Montserrat" panose="02000505000000020004" pitchFamily="2" charset="0"/>
              </a:rPr>
              <a:t>What Is The Data Telling Us?</a:t>
            </a:r>
          </a:p>
        </p:txBody>
      </p:sp>
      <p:grpSp>
        <p:nvGrpSpPr>
          <p:cNvPr id="68" name="Group 67">
            <a:extLst>
              <a:ext uri="{FF2B5EF4-FFF2-40B4-BE49-F238E27FC236}">
                <a16:creationId xmlns:a16="http://schemas.microsoft.com/office/drawing/2014/main" id="{4DD3AD74-CFC5-4E7C-99B6-4322D94C6862}"/>
              </a:ext>
            </a:extLst>
          </p:cNvPr>
          <p:cNvGrpSpPr/>
          <p:nvPr/>
        </p:nvGrpSpPr>
        <p:grpSpPr>
          <a:xfrm>
            <a:off x="408581" y="2570203"/>
            <a:ext cx="5799458" cy="2018786"/>
            <a:chOff x="408581" y="2570203"/>
            <a:chExt cx="5799458" cy="2018786"/>
          </a:xfrm>
        </p:grpSpPr>
        <p:grpSp>
          <p:nvGrpSpPr>
            <p:cNvPr id="65" name="Group 64">
              <a:extLst>
                <a:ext uri="{FF2B5EF4-FFF2-40B4-BE49-F238E27FC236}">
                  <a16:creationId xmlns:a16="http://schemas.microsoft.com/office/drawing/2014/main" id="{E4BB56C3-A54A-4B25-A747-46FCD05F8D94}"/>
                </a:ext>
              </a:extLst>
            </p:cNvPr>
            <p:cNvGrpSpPr/>
            <p:nvPr/>
          </p:nvGrpSpPr>
          <p:grpSpPr>
            <a:xfrm>
              <a:off x="1041400" y="2570203"/>
              <a:ext cx="5166639" cy="2018786"/>
              <a:chOff x="1041400" y="2570203"/>
              <a:chExt cx="5166639" cy="2018786"/>
            </a:xfrm>
          </p:grpSpPr>
          <p:sp>
            <p:nvSpPr>
              <p:cNvPr id="17" name="Rectangle 16">
                <a:extLst>
                  <a:ext uri="{FF2B5EF4-FFF2-40B4-BE49-F238E27FC236}">
                    <a16:creationId xmlns:a16="http://schemas.microsoft.com/office/drawing/2014/main" id="{3B81BB8B-BC79-4A7E-9234-20DC5B13A710}"/>
                  </a:ext>
                </a:extLst>
              </p:cNvPr>
              <p:cNvSpPr/>
              <p:nvPr/>
            </p:nvSpPr>
            <p:spPr>
              <a:xfrm>
                <a:off x="1041400" y="2570203"/>
                <a:ext cx="244810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Women in Business</a:t>
                </a:r>
                <a:endParaRPr kumimoji="0" lang="en-IN"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endParaRPr>
              </a:p>
            </p:txBody>
          </p:sp>
          <p:sp>
            <p:nvSpPr>
              <p:cNvPr id="18" name="Rectangle 17">
                <a:extLst>
                  <a:ext uri="{FF2B5EF4-FFF2-40B4-BE49-F238E27FC236}">
                    <a16:creationId xmlns:a16="http://schemas.microsoft.com/office/drawing/2014/main" id="{7E7304AC-BB39-4255-8ECE-1BD046D2A47C}"/>
                  </a:ext>
                </a:extLst>
              </p:cNvPr>
              <p:cNvSpPr/>
              <p:nvPr/>
            </p:nvSpPr>
            <p:spPr>
              <a:xfrm>
                <a:off x="1060489" y="2865440"/>
                <a:ext cx="5147550" cy="172354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Hold more senior executive positions in Utilities sector than elsewhere in Energy (2)  </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Are listed in &lt; 11% of the patent applications in Energy Sector (2)</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Despite making up 48% of the global labor force, women only account for 22% of the traditional energy sector (2)</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Recruiting women takes more than competitive pay (3)</a:t>
                </a:r>
              </a:p>
            </p:txBody>
          </p:sp>
        </p:grpSp>
        <p:grpSp>
          <p:nvGrpSpPr>
            <p:cNvPr id="52" name="Group 51">
              <a:extLst>
                <a:ext uri="{FF2B5EF4-FFF2-40B4-BE49-F238E27FC236}">
                  <a16:creationId xmlns:a16="http://schemas.microsoft.com/office/drawing/2014/main" id="{E35FFEF9-46A0-49BE-A8EE-9E5B533DC3A8}"/>
                </a:ext>
              </a:extLst>
            </p:cNvPr>
            <p:cNvGrpSpPr/>
            <p:nvPr/>
          </p:nvGrpSpPr>
          <p:grpSpPr>
            <a:xfrm>
              <a:off x="408581" y="2570203"/>
              <a:ext cx="548640" cy="548640"/>
              <a:chOff x="538480" y="2616200"/>
              <a:chExt cx="548640" cy="548640"/>
            </a:xfrm>
          </p:grpSpPr>
          <p:sp>
            <p:nvSpPr>
              <p:cNvPr id="6" name="Rectangle 5">
                <a:extLst>
                  <a:ext uri="{FF2B5EF4-FFF2-40B4-BE49-F238E27FC236}">
                    <a16:creationId xmlns:a16="http://schemas.microsoft.com/office/drawing/2014/main" id="{F3D389A9-D577-4D16-8985-AD9FA6062B0D}"/>
                  </a:ext>
                </a:extLst>
              </p:cNvPr>
              <p:cNvSpPr/>
              <p:nvPr/>
            </p:nvSpPr>
            <p:spPr>
              <a:xfrm>
                <a:off x="538480" y="2616200"/>
                <a:ext cx="548640" cy="5486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Montserrat" panose="02000505000000020004" pitchFamily="2" charset="0"/>
                </a:endParaRPr>
              </a:p>
            </p:txBody>
          </p:sp>
          <p:pic>
            <p:nvPicPr>
              <p:cNvPr id="36" name="Graphic 35" descr="Group of women with solid fill">
                <a:extLst>
                  <a:ext uri="{FF2B5EF4-FFF2-40B4-BE49-F238E27FC236}">
                    <a16:creationId xmlns:a16="http://schemas.microsoft.com/office/drawing/2014/main" id="{C284222E-0E05-4006-9C43-CB2811C9F0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57" y="2675077"/>
                <a:ext cx="430887" cy="430887"/>
              </a:xfrm>
              <a:prstGeom prst="rect">
                <a:avLst/>
              </a:prstGeom>
            </p:spPr>
          </p:pic>
        </p:grpSp>
      </p:grpSp>
      <p:grpSp>
        <p:nvGrpSpPr>
          <p:cNvPr id="67" name="Group 66">
            <a:extLst>
              <a:ext uri="{FF2B5EF4-FFF2-40B4-BE49-F238E27FC236}">
                <a16:creationId xmlns:a16="http://schemas.microsoft.com/office/drawing/2014/main" id="{AAEB76FF-68AC-4AEA-BD5A-4B309633A197}"/>
              </a:ext>
            </a:extLst>
          </p:cNvPr>
          <p:cNvGrpSpPr/>
          <p:nvPr/>
        </p:nvGrpSpPr>
        <p:grpSpPr>
          <a:xfrm>
            <a:off x="408496" y="4731295"/>
            <a:ext cx="6206381" cy="949982"/>
            <a:chOff x="408496" y="4731295"/>
            <a:chExt cx="6206381" cy="949982"/>
          </a:xfrm>
        </p:grpSpPr>
        <p:grpSp>
          <p:nvGrpSpPr>
            <p:cNvPr id="66" name="Group 65">
              <a:extLst>
                <a:ext uri="{FF2B5EF4-FFF2-40B4-BE49-F238E27FC236}">
                  <a16:creationId xmlns:a16="http://schemas.microsoft.com/office/drawing/2014/main" id="{E9E5B5D8-D99A-4D4B-B89F-DD26EC842811}"/>
                </a:ext>
              </a:extLst>
            </p:cNvPr>
            <p:cNvGrpSpPr/>
            <p:nvPr/>
          </p:nvGrpSpPr>
          <p:grpSpPr>
            <a:xfrm>
              <a:off x="1041315" y="4731295"/>
              <a:ext cx="5573562" cy="949982"/>
              <a:chOff x="1041315" y="4731295"/>
              <a:chExt cx="5573562" cy="949982"/>
            </a:xfrm>
          </p:grpSpPr>
          <p:sp>
            <p:nvSpPr>
              <p:cNvPr id="38" name="Rectangle 37">
                <a:extLst>
                  <a:ext uri="{FF2B5EF4-FFF2-40B4-BE49-F238E27FC236}">
                    <a16:creationId xmlns:a16="http://schemas.microsoft.com/office/drawing/2014/main" id="{7D93D02B-BAA8-4565-8228-1610716670F3}"/>
                  </a:ext>
                </a:extLst>
              </p:cNvPr>
              <p:cNvSpPr/>
              <p:nvPr/>
            </p:nvSpPr>
            <p:spPr>
              <a:xfrm>
                <a:off x="1041315" y="4731295"/>
                <a:ext cx="179247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Gender Parity</a:t>
                </a:r>
              </a:p>
            </p:txBody>
          </p:sp>
          <p:sp>
            <p:nvSpPr>
              <p:cNvPr id="39" name="Rectangle 38">
                <a:extLst>
                  <a:ext uri="{FF2B5EF4-FFF2-40B4-BE49-F238E27FC236}">
                    <a16:creationId xmlns:a16="http://schemas.microsoft.com/office/drawing/2014/main" id="{067E88D1-8A9E-4FE7-B648-0B167179483A}"/>
                  </a:ext>
                </a:extLst>
              </p:cNvPr>
              <p:cNvSpPr/>
              <p:nvPr/>
            </p:nvSpPr>
            <p:spPr>
              <a:xfrm>
                <a:off x="1041315" y="4988780"/>
                <a:ext cx="5573562" cy="6924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It would take 30yrs to achieve gender parity within the industry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endParaRPr>
              </a:p>
            </p:txBody>
          </p:sp>
        </p:grpSp>
        <p:grpSp>
          <p:nvGrpSpPr>
            <p:cNvPr id="51" name="Group 50">
              <a:extLst>
                <a:ext uri="{FF2B5EF4-FFF2-40B4-BE49-F238E27FC236}">
                  <a16:creationId xmlns:a16="http://schemas.microsoft.com/office/drawing/2014/main" id="{C17A7F53-B777-4E54-B891-243288948216}"/>
                </a:ext>
              </a:extLst>
            </p:cNvPr>
            <p:cNvGrpSpPr/>
            <p:nvPr/>
          </p:nvGrpSpPr>
          <p:grpSpPr>
            <a:xfrm>
              <a:off x="408496" y="4731295"/>
              <a:ext cx="548640" cy="548640"/>
              <a:chOff x="571337" y="4929878"/>
              <a:chExt cx="548640" cy="548640"/>
            </a:xfrm>
          </p:grpSpPr>
          <p:sp>
            <p:nvSpPr>
              <p:cNvPr id="37" name="Rectangle 36">
                <a:extLst>
                  <a:ext uri="{FF2B5EF4-FFF2-40B4-BE49-F238E27FC236}">
                    <a16:creationId xmlns:a16="http://schemas.microsoft.com/office/drawing/2014/main" id="{AF17F021-BA65-4311-B9BC-F9D13AE1D8A9}"/>
                  </a:ext>
                </a:extLst>
              </p:cNvPr>
              <p:cNvSpPr/>
              <p:nvPr/>
            </p:nvSpPr>
            <p:spPr>
              <a:xfrm>
                <a:off x="571337" y="4929878"/>
                <a:ext cx="548640" cy="548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Montserrat" panose="02000505000000020004" pitchFamily="2" charset="0"/>
                </a:endParaRPr>
              </a:p>
            </p:txBody>
          </p:sp>
          <p:pic>
            <p:nvPicPr>
              <p:cNvPr id="41" name="Graphic 40">
                <a:extLst>
                  <a:ext uri="{FF2B5EF4-FFF2-40B4-BE49-F238E27FC236}">
                    <a16:creationId xmlns:a16="http://schemas.microsoft.com/office/drawing/2014/main" id="{40DA06F6-9225-4E92-96D8-88A74AE420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057" y="4975598"/>
                <a:ext cx="457200" cy="457200"/>
              </a:xfrm>
              <a:prstGeom prst="rect">
                <a:avLst/>
              </a:prstGeom>
            </p:spPr>
          </p:pic>
        </p:grpSp>
      </p:grpSp>
      <p:grpSp>
        <p:nvGrpSpPr>
          <p:cNvPr id="71" name="Group 70">
            <a:extLst>
              <a:ext uri="{FF2B5EF4-FFF2-40B4-BE49-F238E27FC236}">
                <a16:creationId xmlns:a16="http://schemas.microsoft.com/office/drawing/2014/main" id="{8771410D-9CA0-4B4F-84AF-8E7E2E94551C}"/>
              </a:ext>
            </a:extLst>
          </p:cNvPr>
          <p:cNvGrpSpPr/>
          <p:nvPr/>
        </p:nvGrpSpPr>
        <p:grpSpPr>
          <a:xfrm>
            <a:off x="6699056" y="3381945"/>
            <a:ext cx="5251353" cy="1921519"/>
            <a:chOff x="6408557" y="3344848"/>
            <a:chExt cx="5251353" cy="1921519"/>
          </a:xfrm>
        </p:grpSpPr>
        <p:sp>
          <p:nvSpPr>
            <p:cNvPr id="23" name="Rectangle 22">
              <a:extLst>
                <a:ext uri="{FF2B5EF4-FFF2-40B4-BE49-F238E27FC236}">
                  <a16:creationId xmlns:a16="http://schemas.microsoft.com/office/drawing/2014/main" id="{4EE3A8F7-02CE-40CE-9812-DAA55A673DA0}"/>
                </a:ext>
              </a:extLst>
            </p:cNvPr>
            <p:cNvSpPr/>
            <p:nvPr/>
          </p:nvSpPr>
          <p:spPr>
            <a:xfrm>
              <a:off x="7087910" y="3344848"/>
              <a:ext cx="1476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Leadership</a:t>
              </a:r>
            </a:p>
          </p:txBody>
        </p:sp>
        <p:sp>
          <p:nvSpPr>
            <p:cNvPr id="24" name="Rectangle 23">
              <a:extLst>
                <a:ext uri="{FF2B5EF4-FFF2-40B4-BE49-F238E27FC236}">
                  <a16:creationId xmlns:a16="http://schemas.microsoft.com/office/drawing/2014/main" id="{31F2CCC2-E2AE-425B-B68F-CF1E963C9D83}"/>
                </a:ext>
              </a:extLst>
            </p:cNvPr>
            <p:cNvSpPr/>
            <p:nvPr/>
          </p:nvSpPr>
          <p:spPr>
            <a:xfrm>
              <a:off x="7087910" y="3619762"/>
              <a:ext cx="4572000" cy="164660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Annual spend on leadership development ~$366BN (7)</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EY study with Said Business School found that 85% of senior leaders have been involved in major transformations in past 5 years.  Emotional toll is high.  Most transformations involve lay-offs (8)</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endParaRPr>
            </a:p>
          </p:txBody>
        </p:sp>
        <p:grpSp>
          <p:nvGrpSpPr>
            <p:cNvPr id="50" name="Group 49">
              <a:extLst>
                <a:ext uri="{FF2B5EF4-FFF2-40B4-BE49-F238E27FC236}">
                  <a16:creationId xmlns:a16="http://schemas.microsoft.com/office/drawing/2014/main" id="{E8FCC8A0-8EB2-41F5-A8C3-13E57015EA32}"/>
                </a:ext>
              </a:extLst>
            </p:cNvPr>
            <p:cNvGrpSpPr/>
            <p:nvPr/>
          </p:nvGrpSpPr>
          <p:grpSpPr>
            <a:xfrm>
              <a:off x="6408557" y="3344848"/>
              <a:ext cx="548640" cy="548640"/>
              <a:chOff x="6662249" y="3462457"/>
              <a:chExt cx="548640" cy="548640"/>
            </a:xfrm>
          </p:grpSpPr>
          <p:sp>
            <p:nvSpPr>
              <p:cNvPr id="9" name="Rectangle 8">
                <a:extLst>
                  <a:ext uri="{FF2B5EF4-FFF2-40B4-BE49-F238E27FC236}">
                    <a16:creationId xmlns:a16="http://schemas.microsoft.com/office/drawing/2014/main" id="{807634C1-EE91-414A-B920-82C02A14B6ED}"/>
                  </a:ext>
                </a:extLst>
              </p:cNvPr>
              <p:cNvSpPr/>
              <p:nvPr/>
            </p:nvSpPr>
            <p:spPr>
              <a:xfrm>
                <a:off x="6662249" y="3462457"/>
                <a:ext cx="548640" cy="548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Montserrat" panose="02000505000000020004" pitchFamily="2" charset="0"/>
                </a:endParaRPr>
              </a:p>
            </p:txBody>
          </p:sp>
          <p:pic>
            <p:nvPicPr>
              <p:cNvPr id="49" name="Graphic 48">
                <a:extLst>
                  <a:ext uri="{FF2B5EF4-FFF2-40B4-BE49-F238E27FC236}">
                    <a16:creationId xmlns:a16="http://schemas.microsoft.com/office/drawing/2014/main" id="{937B8827-E035-4015-9549-F104D1F1EA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7969" y="3508177"/>
                <a:ext cx="457200" cy="457200"/>
              </a:xfrm>
              <a:prstGeom prst="rect">
                <a:avLst/>
              </a:prstGeom>
            </p:spPr>
          </p:pic>
        </p:grpSp>
      </p:grpSp>
      <p:grpSp>
        <p:nvGrpSpPr>
          <p:cNvPr id="69" name="Group 68">
            <a:extLst>
              <a:ext uri="{FF2B5EF4-FFF2-40B4-BE49-F238E27FC236}">
                <a16:creationId xmlns:a16="http://schemas.microsoft.com/office/drawing/2014/main" id="{D671ECFB-77FF-4FB8-9F0B-B6A177844DAA}"/>
              </a:ext>
            </a:extLst>
          </p:cNvPr>
          <p:cNvGrpSpPr/>
          <p:nvPr/>
        </p:nvGrpSpPr>
        <p:grpSpPr>
          <a:xfrm>
            <a:off x="408496" y="1514830"/>
            <a:ext cx="5204819" cy="616048"/>
            <a:chOff x="408581" y="1694576"/>
            <a:chExt cx="5204819" cy="616048"/>
          </a:xfrm>
        </p:grpSpPr>
        <p:grpSp>
          <p:nvGrpSpPr>
            <p:cNvPr id="64" name="Group 63">
              <a:extLst>
                <a:ext uri="{FF2B5EF4-FFF2-40B4-BE49-F238E27FC236}">
                  <a16:creationId xmlns:a16="http://schemas.microsoft.com/office/drawing/2014/main" id="{AA88C0FC-90CD-48B5-B61F-E3D866591FBE}"/>
                </a:ext>
              </a:extLst>
            </p:cNvPr>
            <p:cNvGrpSpPr/>
            <p:nvPr/>
          </p:nvGrpSpPr>
          <p:grpSpPr>
            <a:xfrm>
              <a:off x="1041400" y="1694576"/>
              <a:ext cx="4572000" cy="616048"/>
              <a:chOff x="1041400" y="1726326"/>
              <a:chExt cx="4572000" cy="616048"/>
            </a:xfrm>
          </p:grpSpPr>
          <p:sp>
            <p:nvSpPr>
              <p:cNvPr id="15" name="Rectangle 14">
                <a:extLst>
                  <a:ext uri="{FF2B5EF4-FFF2-40B4-BE49-F238E27FC236}">
                    <a16:creationId xmlns:a16="http://schemas.microsoft.com/office/drawing/2014/main" id="{86E76DD1-B725-4616-AA8E-A6A37D55963D}"/>
                  </a:ext>
                </a:extLst>
              </p:cNvPr>
              <p:cNvSpPr/>
              <p:nvPr/>
            </p:nvSpPr>
            <p:spPr>
              <a:xfrm>
                <a:off x="1041400" y="1726326"/>
                <a:ext cx="392928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Lack Of Employee Engagement </a:t>
                </a:r>
              </a:p>
            </p:txBody>
          </p:sp>
          <p:sp>
            <p:nvSpPr>
              <p:cNvPr id="16" name="Rectangle 15">
                <a:extLst>
                  <a:ext uri="{FF2B5EF4-FFF2-40B4-BE49-F238E27FC236}">
                    <a16:creationId xmlns:a16="http://schemas.microsoft.com/office/drawing/2014/main" id="{808971A4-95D9-4EE6-8075-F9E3B087EF07}"/>
                  </a:ext>
                </a:extLst>
              </p:cNvPr>
              <p:cNvSpPr/>
              <p:nvPr/>
            </p:nvSpPr>
            <p:spPr>
              <a:xfrm>
                <a:off x="1041400" y="2049986"/>
                <a:ext cx="4572000" cy="292388"/>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Costs $7.8TN / 11% of GDP (1)</a:t>
                </a:r>
              </a:p>
            </p:txBody>
          </p:sp>
        </p:grpSp>
        <p:grpSp>
          <p:nvGrpSpPr>
            <p:cNvPr id="55" name="Group 54">
              <a:extLst>
                <a:ext uri="{FF2B5EF4-FFF2-40B4-BE49-F238E27FC236}">
                  <a16:creationId xmlns:a16="http://schemas.microsoft.com/office/drawing/2014/main" id="{CB8541C8-3C88-4F84-85FF-2704EABD8A5A}"/>
                </a:ext>
              </a:extLst>
            </p:cNvPr>
            <p:cNvGrpSpPr/>
            <p:nvPr/>
          </p:nvGrpSpPr>
          <p:grpSpPr>
            <a:xfrm>
              <a:off x="408581" y="1726326"/>
              <a:ext cx="548640" cy="548640"/>
              <a:chOff x="538480" y="1818640"/>
              <a:chExt cx="548640" cy="548640"/>
            </a:xfrm>
          </p:grpSpPr>
          <p:sp>
            <p:nvSpPr>
              <p:cNvPr id="5" name="Rectangle 4">
                <a:extLst>
                  <a:ext uri="{FF2B5EF4-FFF2-40B4-BE49-F238E27FC236}">
                    <a16:creationId xmlns:a16="http://schemas.microsoft.com/office/drawing/2014/main" id="{1E392E08-AB58-47E8-8275-C2BDB309A846}"/>
                  </a:ext>
                </a:extLst>
              </p:cNvPr>
              <p:cNvSpPr/>
              <p:nvPr/>
            </p:nvSpPr>
            <p:spPr>
              <a:xfrm>
                <a:off x="538480" y="1818640"/>
                <a:ext cx="548640" cy="548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Montserrat" panose="02000505000000020004" pitchFamily="2" charset="0"/>
                </a:endParaRPr>
              </a:p>
            </p:txBody>
          </p:sp>
          <p:pic>
            <p:nvPicPr>
              <p:cNvPr id="54" name="Graphic 53">
                <a:extLst>
                  <a:ext uri="{FF2B5EF4-FFF2-40B4-BE49-F238E27FC236}">
                    <a16:creationId xmlns:a16="http://schemas.microsoft.com/office/drawing/2014/main" id="{B0199C6D-04F0-4152-B6F0-B78412CD8F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00" y="1864360"/>
                <a:ext cx="457200" cy="457200"/>
              </a:xfrm>
              <a:prstGeom prst="rect">
                <a:avLst/>
              </a:prstGeom>
            </p:spPr>
          </p:pic>
        </p:grpSp>
      </p:grpSp>
      <p:grpSp>
        <p:nvGrpSpPr>
          <p:cNvPr id="70" name="Group 69">
            <a:extLst>
              <a:ext uri="{FF2B5EF4-FFF2-40B4-BE49-F238E27FC236}">
                <a16:creationId xmlns:a16="http://schemas.microsoft.com/office/drawing/2014/main" id="{7D55D245-C027-4304-A305-0D6DC3C8608F}"/>
              </a:ext>
            </a:extLst>
          </p:cNvPr>
          <p:cNvGrpSpPr/>
          <p:nvPr/>
        </p:nvGrpSpPr>
        <p:grpSpPr>
          <a:xfrm>
            <a:off x="6699056" y="1597778"/>
            <a:ext cx="5251353" cy="1493527"/>
            <a:chOff x="6408557" y="1597778"/>
            <a:chExt cx="5251353" cy="1493527"/>
          </a:xfrm>
        </p:grpSpPr>
        <p:sp>
          <p:nvSpPr>
            <p:cNvPr id="25" name="Rectangle 24">
              <a:extLst>
                <a:ext uri="{FF2B5EF4-FFF2-40B4-BE49-F238E27FC236}">
                  <a16:creationId xmlns:a16="http://schemas.microsoft.com/office/drawing/2014/main" id="{37AF1152-2E32-4AAF-B9CB-A92F8B6EC50F}"/>
                </a:ext>
              </a:extLst>
            </p:cNvPr>
            <p:cNvSpPr/>
            <p:nvPr/>
          </p:nvSpPr>
          <p:spPr>
            <a:xfrm>
              <a:off x="7087910" y="1597778"/>
              <a:ext cx="210826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Employee Focus</a:t>
              </a:r>
            </a:p>
          </p:txBody>
        </p:sp>
        <p:sp>
          <p:nvSpPr>
            <p:cNvPr id="26" name="Rectangle 25">
              <a:extLst>
                <a:ext uri="{FF2B5EF4-FFF2-40B4-BE49-F238E27FC236}">
                  <a16:creationId xmlns:a16="http://schemas.microsoft.com/office/drawing/2014/main" id="{3FA10AFD-712E-409E-A190-7AB963A3A5D2}"/>
                </a:ext>
              </a:extLst>
            </p:cNvPr>
            <p:cNvSpPr/>
            <p:nvPr/>
          </p:nvSpPr>
          <p:spPr>
            <a:xfrm>
              <a:off x="7087910" y="1921754"/>
              <a:ext cx="4572000" cy="116955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47% of the time is spent mind-wandering (5)</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When multi-tasking, we lose up to 40 percent productivity as it takes the brain more time to switch from task to task and we make more errors than when focusing on one task at a time. (6)</a:t>
              </a:r>
            </a:p>
          </p:txBody>
        </p:sp>
        <p:grpSp>
          <p:nvGrpSpPr>
            <p:cNvPr id="58" name="Group 57">
              <a:extLst>
                <a:ext uri="{FF2B5EF4-FFF2-40B4-BE49-F238E27FC236}">
                  <a16:creationId xmlns:a16="http://schemas.microsoft.com/office/drawing/2014/main" id="{664D34A7-F9E9-4168-8951-C97A3B0633CE}"/>
                </a:ext>
              </a:extLst>
            </p:cNvPr>
            <p:cNvGrpSpPr/>
            <p:nvPr/>
          </p:nvGrpSpPr>
          <p:grpSpPr>
            <a:xfrm>
              <a:off x="6408557" y="1597778"/>
              <a:ext cx="548640" cy="548640"/>
              <a:chOff x="6512560" y="1818640"/>
              <a:chExt cx="548640" cy="548640"/>
            </a:xfrm>
          </p:grpSpPr>
          <p:sp>
            <p:nvSpPr>
              <p:cNvPr id="10" name="Rectangle 9">
                <a:extLst>
                  <a:ext uri="{FF2B5EF4-FFF2-40B4-BE49-F238E27FC236}">
                    <a16:creationId xmlns:a16="http://schemas.microsoft.com/office/drawing/2014/main" id="{2E6BCC43-E8FD-4E72-B4A3-8B815CAD0B21}"/>
                  </a:ext>
                </a:extLst>
              </p:cNvPr>
              <p:cNvSpPr/>
              <p:nvPr/>
            </p:nvSpPr>
            <p:spPr>
              <a:xfrm>
                <a:off x="6512560" y="1818640"/>
                <a:ext cx="548640" cy="5486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Montserrat" panose="02000505000000020004" pitchFamily="2" charset="0"/>
                </a:endParaRPr>
              </a:p>
            </p:txBody>
          </p:sp>
          <p:pic>
            <p:nvPicPr>
              <p:cNvPr id="57" name="Graphic 56">
                <a:extLst>
                  <a:ext uri="{FF2B5EF4-FFF2-40B4-BE49-F238E27FC236}">
                    <a16:creationId xmlns:a16="http://schemas.microsoft.com/office/drawing/2014/main" id="{0FF2AFFE-9931-441B-B669-7DCD004EF9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8280" y="1864360"/>
                <a:ext cx="457200" cy="457200"/>
              </a:xfrm>
              <a:prstGeom prst="rect">
                <a:avLst/>
              </a:prstGeom>
            </p:spPr>
          </p:pic>
        </p:grpSp>
      </p:grpSp>
      <p:sp>
        <p:nvSpPr>
          <p:cNvPr id="59" name="Rectangle 58">
            <a:extLst>
              <a:ext uri="{FF2B5EF4-FFF2-40B4-BE49-F238E27FC236}">
                <a16:creationId xmlns:a16="http://schemas.microsoft.com/office/drawing/2014/main" id="{FD503287-28FF-47F4-8304-208CBF600ED6}"/>
              </a:ext>
            </a:extLst>
          </p:cNvPr>
          <p:cNvSpPr/>
          <p:nvPr/>
        </p:nvSpPr>
        <p:spPr>
          <a:xfrm>
            <a:off x="9654819" y="5123747"/>
            <a:ext cx="2295590" cy="1615827"/>
          </a:xfrm>
          <a:prstGeom prst="rect">
            <a:avLst/>
          </a:prstGeom>
          <a:solidFill>
            <a:schemeClr val="bg2">
              <a:alpha val="50980"/>
            </a:schemeClr>
          </a:solidFill>
          <a:ln>
            <a:solidFill>
              <a:schemeClr val="tx1"/>
            </a:solidFill>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SOURCES</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Gallup State of the Global Workplace, 2022)</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IEA</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Gallup</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OGUK 2021 report findings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(5)   Harvard Psychologist Killingsworth Study, 2010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(6)   MIT Neuroscientist Earl Miller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(7)   TrainingIndustry.com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rPr>
              <a:t>(8)   </a:t>
            </a:r>
            <a:r>
              <a:rPr kumimoji="0" lang="en-US" sz="900" b="0" i="0" u="none" strike="noStrike" kern="1200" cap="none" spc="0" normalizeH="0" baseline="0" noProof="0" dirty="0" err="1">
                <a:ln>
                  <a:noFill/>
                </a:ln>
                <a:solidFill>
                  <a:srgbClr val="002060"/>
                </a:solidFill>
                <a:effectLst/>
                <a:uLnTx/>
                <a:uFillTx/>
                <a:latin typeface="Montserrat" panose="02000505000000020004" pitchFamily="2" charset="0"/>
                <a:cs typeface="Arial" panose="020B0604020202020204" pitchFamily="34" charset="0"/>
              </a:rPr>
              <a:t>ConsultancyUK</a:t>
            </a:r>
            <a:endParaRPr kumimoji="0" lang="en-US" sz="9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endParaRPr>
          </a:p>
        </p:txBody>
      </p:sp>
      <p:sp>
        <p:nvSpPr>
          <p:cNvPr id="63" name="Rectangle 62">
            <a:extLst>
              <a:ext uri="{FF2B5EF4-FFF2-40B4-BE49-F238E27FC236}">
                <a16:creationId xmlns:a16="http://schemas.microsoft.com/office/drawing/2014/main" id="{BA27ECEB-8E10-4143-8AC1-4D44380A7556}"/>
              </a:ext>
            </a:extLst>
          </p:cNvPr>
          <p:cNvSpPr/>
          <p:nvPr/>
        </p:nvSpPr>
        <p:spPr>
          <a:xfrm>
            <a:off x="7075347" y="6066770"/>
            <a:ext cx="4572000" cy="26161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Montserrat" panose="02000505000000020004" pitchFamily="2" charset="0"/>
              <a:cs typeface="Arial" panose="020B0604020202020204" pitchFamily="34" charset="0"/>
            </a:endParaRPr>
          </a:p>
        </p:txBody>
      </p:sp>
      <p:pic>
        <p:nvPicPr>
          <p:cNvPr id="7" name="Picture 6">
            <a:extLst>
              <a:ext uri="{FF2B5EF4-FFF2-40B4-BE49-F238E27FC236}">
                <a16:creationId xmlns:a16="http://schemas.microsoft.com/office/drawing/2014/main" id="{F8E8A2AF-EAA6-4AA6-44AD-42ED2871A0D7}"/>
              </a:ext>
            </a:extLst>
          </p:cNvPr>
          <p:cNvPicPr>
            <a:picLocks noChangeAspect="1"/>
          </p:cNvPicPr>
          <p:nvPr/>
        </p:nvPicPr>
        <p:blipFill>
          <a:blip r:embed="rId12"/>
          <a:stretch>
            <a:fillRect/>
          </a:stretch>
        </p:blipFill>
        <p:spPr>
          <a:xfrm>
            <a:off x="393520" y="6137241"/>
            <a:ext cx="1009650" cy="561975"/>
          </a:xfrm>
          <a:prstGeom prst="rect">
            <a:avLst/>
          </a:prstGeom>
        </p:spPr>
      </p:pic>
      <p:cxnSp>
        <p:nvCxnSpPr>
          <p:cNvPr id="8" name="Straight Connector 7">
            <a:extLst>
              <a:ext uri="{FF2B5EF4-FFF2-40B4-BE49-F238E27FC236}">
                <a16:creationId xmlns:a16="http://schemas.microsoft.com/office/drawing/2014/main" id="{D1460AB6-1433-A347-188E-0714794A47B6}"/>
              </a:ext>
            </a:extLst>
          </p:cNvPr>
          <p:cNvCxnSpPr/>
          <p:nvPr/>
        </p:nvCxnSpPr>
        <p:spPr>
          <a:xfrm>
            <a:off x="408496" y="1163781"/>
            <a:ext cx="11675168" cy="0"/>
          </a:xfrm>
          <a:prstGeom prst="line">
            <a:avLst/>
          </a:prstGeom>
          <a:ln w="38100">
            <a:solidFill>
              <a:srgbClr val="123559"/>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device, meter, gauge&#10;&#10;Description automatically generated">
            <a:extLst>
              <a:ext uri="{FF2B5EF4-FFF2-40B4-BE49-F238E27FC236}">
                <a16:creationId xmlns:a16="http://schemas.microsoft.com/office/drawing/2014/main" id="{2545CFFD-56DD-788C-7296-DAEC4B3B01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75254" y="208592"/>
            <a:ext cx="2677005" cy="557046"/>
          </a:xfrm>
          <a:prstGeom prst="rect">
            <a:avLst/>
          </a:prstGeom>
        </p:spPr>
      </p:pic>
    </p:spTree>
    <p:extLst>
      <p:ext uri="{BB962C8B-B14F-4D97-AF65-F5344CB8AC3E}">
        <p14:creationId xmlns:p14="http://schemas.microsoft.com/office/powerpoint/2010/main" val="6590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E96C15E-4373-2C26-30D6-23E0D29AD605}"/>
              </a:ext>
            </a:extLst>
          </p:cNvPr>
          <p:cNvSpPr>
            <a:spLocks noGrp="1"/>
          </p:cNvSpPr>
          <p:nvPr>
            <p:ph type="title"/>
          </p:nvPr>
        </p:nvSpPr>
        <p:spPr>
          <a:xfrm>
            <a:off x="281394" y="341683"/>
            <a:ext cx="10515600" cy="1325563"/>
          </a:xfrm>
        </p:spPr>
        <p:txBody>
          <a:bodyPr/>
          <a:lstStyle/>
          <a:p>
            <a:r>
              <a:rPr lang="en-US" sz="3600" dirty="0">
                <a:solidFill>
                  <a:srgbClr val="123559"/>
                </a:solidFill>
                <a:latin typeface="Montserrat" panose="02000505000000020004" pitchFamily="2" charset="0"/>
                <a:ea typeface="+mj-lt"/>
                <a:cs typeface="+mj-lt"/>
              </a:rPr>
              <a:t>Workforce Skill Transferability</a:t>
            </a:r>
          </a:p>
          <a:p>
            <a:endParaRPr lang="en-US" dirty="0"/>
          </a:p>
        </p:txBody>
      </p:sp>
      <p:sp>
        <p:nvSpPr>
          <p:cNvPr id="28" name="Text Placeholder 27">
            <a:extLst>
              <a:ext uri="{FF2B5EF4-FFF2-40B4-BE49-F238E27FC236}">
                <a16:creationId xmlns:a16="http://schemas.microsoft.com/office/drawing/2014/main" id="{88AD80BB-968F-E901-2B5C-9DB50E2D577E}"/>
              </a:ext>
            </a:extLst>
          </p:cNvPr>
          <p:cNvSpPr>
            <a:spLocks noGrp="1"/>
          </p:cNvSpPr>
          <p:nvPr>
            <p:ph type="body" sz="quarter" idx="11"/>
          </p:nvPr>
        </p:nvSpPr>
        <p:spPr>
          <a:xfrm>
            <a:off x="318682" y="1531128"/>
            <a:ext cx="11591924" cy="457200"/>
          </a:xfrm>
        </p:spPr>
        <p:txBody>
          <a:bodyPr/>
          <a:lstStyle/>
          <a:p>
            <a:r>
              <a:rPr lang="en-US" dirty="0">
                <a:latin typeface="Montserrat" panose="02000505000000020004" pitchFamily="2" charset="0"/>
              </a:rPr>
              <a:t>Recent RGU study</a:t>
            </a:r>
          </a:p>
        </p:txBody>
      </p:sp>
      <p:grpSp>
        <p:nvGrpSpPr>
          <p:cNvPr id="25" name="Group 24">
            <a:extLst>
              <a:ext uri="{FF2B5EF4-FFF2-40B4-BE49-F238E27FC236}">
                <a16:creationId xmlns:a16="http://schemas.microsoft.com/office/drawing/2014/main" id="{6FD72508-6C8F-F98E-9A97-1C2BB5ABC47D}"/>
              </a:ext>
            </a:extLst>
          </p:cNvPr>
          <p:cNvGrpSpPr/>
          <p:nvPr/>
        </p:nvGrpSpPr>
        <p:grpSpPr>
          <a:xfrm>
            <a:off x="328229" y="1938606"/>
            <a:ext cx="2861837" cy="3675914"/>
            <a:chOff x="328229" y="1938607"/>
            <a:chExt cx="2861837" cy="2980700"/>
          </a:xfrm>
          <a:solidFill>
            <a:srgbClr val="002060"/>
          </a:solidFill>
        </p:grpSpPr>
        <p:sp>
          <p:nvSpPr>
            <p:cNvPr id="19" name="Rectangle 18">
              <a:extLst>
                <a:ext uri="{FF2B5EF4-FFF2-40B4-BE49-F238E27FC236}">
                  <a16:creationId xmlns:a16="http://schemas.microsoft.com/office/drawing/2014/main" id="{1620A41A-8C00-C358-FBE6-64030D4BD821}"/>
                </a:ext>
              </a:extLst>
            </p:cNvPr>
            <p:cNvSpPr/>
            <p:nvPr/>
          </p:nvSpPr>
          <p:spPr>
            <a:xfrm>
              <a:off x="328229" y="1938607"/>
              <a:ext cx="2861837" cy="2980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ontserrat" panose="02000505000000020004" pitchFamily="2" charset="0"/>
                <a:cs typeface="Arial"/>
              </a:endParaRPr>
            </a:p>
          </p:txBody>
        </p:sp>
        <p:sp>
          <p:nvSpPr>
            <p:cNvPr id="21" name="TextBox 20">
              <a:extLst>
                <a:ext uri="{FF2B5EF4-FFF2-40B4-BE49-F238E27FC236}">
                  <a16:creationId xmlns:a16="http://schemas.microsoft.com/office/drawing/2014/main" id="{D414E0A0-CAE3-9575-7AFD-B68C7932244D}"/>
                </a:ext>
              </a:extLst>
            </p:cNvPr>
            <p:cNvSpPr txBox="1"/>
            <p:nvPr/>
          </p:nvSpPr>
          <p:spPr>
            <a:xfrm>
              <a:off x="387547" y="2378684"/>
              <a:ext cx="2743200" cy="2271067"/>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Arial"/>
                </a:rPr>
                <a:t>Around 80% of the jobs in 2030 are envisaged to be in nine key job families - Operations, Technicians, Engineering, Projects, Commercial/Business Development/Marketing, Procurement/Supply chain management, Finance, HR and HSE</a:t>
              </a:r>
            </a:p>
          </p:txBody>
        </p:sp>
      </p:grpSp>
      <p:grpSp>
        <p:nvGrpSpPr>
          <p:cNvPr id="24" name="Group 23">
            <a:extLst>
              <a:ext uri="{FF2B5EF4-FFF2-40B4-BE49-F238E27FC236}">
                <a16:creationId xmlns:a16="http://schemas.microsoft.com/office/drawing/2014/main" id="{42458AF2-87E0-DEDB-8A00-A88836CEF6CF}"/>
              </a:ext>
            </a:extLst>
          </p:cNvPr>
          <p:cNvGrpSpPr/>
          <p:nvPr/>
        </p:nvGrpSpPr>
        <p:grpSpPr>
          <a:xfrm>
            <a:off x="3230552" y="1945568"/>
            <a:ext cx="2861837" cy="3675914"/>
            <a:chOff x="3251726" y="1938607"/>
            <a:chExt cx="2861837" cy="2980700"/>
          </a:xfrm>
          <a:solidFill>
            <a:srgbClr val="C00000"/>
          </a:solidFill>
        </p:grpSpPr>
        <p:sp>
          <p:nvSpPr>
            <p:cNvPr id="16" name="Rectangle 15">
              <a:extLst>
                <a:ext uri="{FF2B5EF4-FFF2-40B4-BE49-F238E27FC236}">
                  <a16:creationId xmlns:a16="http://schemas.microsoft.com/office/drawing/2014/main" id="{EBA436EB-7B31-B615-F0E5-A227F7BF881F}"/>
                </a:ext>
              </a:extLst>
            </p:cNvPr>
            <p:cNvSpPr/>
            <p:nvPr/>
          </p:nvSpPr>
          <p:spPr>
            <a:xfrm>
              <a:off x="3251726" y="1938607"/>
              <a:ext cx="2861837" cy="2980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ontserrat" panose="02000505000000020004" pitchFamily="2" charset="0"/>
                <a:cs typeface="Arial"/>
              </a:endParaRPr>
            </a:p>
          </p:txBody>
        </p:sp>
        <p:sp>
          <p:nvSpPr>
            <p:cNvPr id="18" name="TextBox 17">
              <a:extLst>
                <a:ext uri="{FF2B5EF4-FFF2-40B4-BE49-F238E27FC236}">
                  <a16:creationId xmlns:a16="http://schemas.microsoft.com/office/drawing/2014/main" id="{BF31C9C1-E666-C26A-5F17-F28A2A4C328D}"/>
                </a:ext>
              </a:extLst>
            </p:cNvPr>
            <p:cNvSpPr txBox="1"/>
            <p:nvPr/>
          </p:nvSpPr>
          <p:spPr>
            <a:xfrm>
              <a:off x="3311044" y="2378684"/>
              <a:ext cx="2743200" cy="1073141"/>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Arial"/>
                </a:rPr>
                <a:t>Soft skills and other non-technical skills are generally highly transferable to adjacent energy sectors</a:t>
              </a:r>
            </a:p>
          </p:txBody>
        </p:sp>
      </p:grpSp>
      <p:grpSp>
        <p:nvGrpSpPr>
          <p:cNvPr id="23" name="Group 22">
            <a:extLst>
              <a:ext uri="{FF2B5EF4-FFF2-40B4-BE49-F238E27FC236}">
                <a16:creationId xmlns:a16="http://schemas.microsoft.com/office/drawing/2014/main" id="{CFEF3A2F-8365-93D0-109F-4545C4DBF6D1}"/>
              </a:ext>
            </a:extLst>
          </p:cNvPr>
          <p:cNvGrpSpPr/>
          <p:nvPr/>
        </p:nvGrpSpPr>
        <p:grpSpPr>
          <a:xfrm>
            <a:off x="6132875" y="1938606"/>
            <a:ext cx="2861837" cy="3675914"/>
            <a:chOff x="6113823" y="1938607"/>
            <a:chExt cx="2861837" cy="2980700"/>
          </a:xfrm>
          <a:solidFill>
            <a:srgbClr val="123559"/>
          </a:solidFill>
        </p:grpSpPr>
        <p:sp>
          <p:nvSpPr>
            <p:cNvPr id="13" name="Rectangle 12">
              <a:extLst>
                <a:ext uri="{FF2B5EF4-FFF2-40B4-BE49-F238E27FC236}">
                  <a16:creationId xmlns:a16="http://schemas.microsoft.com/office/drawing/2014/main" id="{BCEAB687-72D7-A02D-5741-2D675F32834F}"/>
                </a:ext>
              </a:extLst>
            </p:cNvPr>
            <p:cNvSpPr/>
            <p:nvPr/>
          </p:nvSpPr>
          <p:spPr>
            <a:xfrm>
              <a:off x="6113823" y="1938607"/>
              <a:ext cx="2861837" cy="2980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ontserrat" panose="02000505000000020004" pitchFamily="2" charset="0"/>
                <a:cs typeface="Arial"/>
              </a:endParaRPr>
            </a:p>
          </p:txBody>
        </p:sp>
        <p:sp>
          <p:nvSpPr>
            <p:cNvPr id="15" name="TextBox 14">
              <a:extLst>
                <a:ext uri="{FF2B5EF4-FFF2-40B4-BE49-F238E27FC236}">
                  <a16:creationId xmlns:a16="http://schemas.microsoft.com/office/drawing/2014/main" id="{779C0885-0AF2-A54A-9B4D-2A9642164CA4}"/>
                </a:ext>
              </a:extLst>
            </p:cNvPr>
            <p:cNvSpPr txBox="1"/>
            <p:nvPr/>
          </p:nvSpPr>
          <p:spPr>
            <a:xfrm>
              <a:off x="6173141" y="2378684"/>
              <a:ext cx="2743200" cy="2271067"/>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Arial"/>
                </a:rPr>
                <a:t>Around 100,000 (c 50%) of the jobs in 2030 are projected to be filled by people transferring from existing oil and gas jobs to offshore renewable roles, new graduates and new recruitment from outside the existing UK offshore energy sector</a:t>
              </a:r>
            </a:p>
          </p:txBody>
        </p:sp>
      </p:grpSp>
      <p:grpSp>
        <p:nvGrpSpPr>
          <p:cNvPr id="22" name="Group 21">
            <a:extLst>
              <a:ext uri="{FF2B5EF4-FFF2-40B4-BE49-F238E27FC236}">
                <a16:creationId xmlns:a16="http://schemas.microsoft.com/office/drawing/2014/main" id="{4BF115BD-0492-13D4-10D7-981AB69C1A22}"/>
              </a:ext>
            </a:extLst>
          </p:cNvPr>
          <p:cNvGrpSpPr/>
          <p:nvPr/>
        </p:nvGrpSpPr>
        <p:grpSpPr>
          <a:xfrm>
            <a:off x="9035197" y="1945568"/>
            <a:ext cx="2861837" cy="3675914"/>
            <a:chOff x="9035197" y="1938607"/>
            <a:chExt cx="2861837" cy="2980700"/>
          </a:xfrm>
          <a:solidFill>
            <a:srgbClr val="DA0000"/>
          </a:solidFill>
        </p:grpSpPr>
        <p:sp>
          <p:nvSpPr>
            <p:cNvPr id="10" name="Rectangle 9">
              <a:extLst>
                <a:ext uri="{FF2B5EF4-FFF2-40B4-BE49-F238E27FC236}">
                  <a16:creationId xmlns:a16="http://schemas.microsoft.com/office/drawing/2014/main" id="{5BE8AA30-B83C-39FF-B522-1CFF013024F0}"/>
                </a:ext>
              </a:extLst>
            </p:cNvPr>
            <p:cNvSpPr/>
            <p:nvPr/>
          </p:nvSpPr>
          <p:spPr>
            <a:xfrm>
              <a:off x="9035197" y="1938607"/>
              <a:ext cx="2861837" cy="2980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ontserrat" panose="02000505000000020004" pitchFamily="2" charset="0"/>
                <a:cs typeface="Arial"/>
              </a:endParaRPr>
            </a:p>
          </p:txBody>
        </p:sp>
        <p:sp>
          <p:nvSpPr>
            <p:cNvPr id="12" name="TextBox 11">
              <a:extLst>
                <a:ext uri="{FF2B5EF4-FFF2-40B4-BE49-F238E27FC236}">
                  <a16:creationId xmlns:a16="http://schemas.microsoft.com/office/drawing/2014/main" id="{E2CD5653-2918-7A14-229C-3D9B99E0BB27}"/>
                </a:ext>
              </a:extLst>
            </p:cNvPr>
            <p:cNvSpPr txBox="1"/>
            <p:nvPr/>
          </p:nvSpPr>
          <p:spPr>
            <a:xfrm>
              <a:off x="9094515" y="2378684"/>
              <a:ext cx="2743200" cy="2071412"/>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Arial"/>
                </a:rPr>
                <a:t>With the increased energy system localization and the emergence of integrated regional energy clusters it is projected that the offshore energy workforce will become increasingly regionalized</a:t>
              </a:r>
            </a:p>
          </p:txBody>
        </p:sp>
      </p:grpSp>
      <p:cxnSp>
        <p:nvCxnSpPr>
          <p:cNvPr id="2" name="Straight Connector 1">
            <a:extLst>
              <a:ext uri="{FF2B5EF4-FFF2-40B4-BE49-F238E27FC236}">
                <a16:creationId xmlns:a16="http://schemas.microsoft.com/office/drawing/2014/main" id="{BEA0D2B4-84E8-8DEA-95F1-8F24E28E0856}"/>
              </a:ext>
            </a:extLst>
          </p:cNvPr>
          <p:cNvCxnSpPr/>
          <p:nvPr/>
        </p:nvCxnSpPr>
        <p:spPr>
          <a:xfrm>
            <a:off x="354609" y="1053674"/>
            <a:ext cx="11675168" cy="0"/>
          </a:xfrm>
          <a:prstGeom prst="line">
            <a:avLst/>
          </a:prstGeom>
          <a:ln w="38100">
            <a:solidFill>
              <a:srgbClr val="123559"/>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device, meter, gauge&#10;&#10;Description automatically generated">
            <a:extLst>
              <a:ext uri="{FF2B5EF4-FFF2-40B4-BE49-F238E27FC236}">
                <a16:creationId xmlns:a16="http://schemas.microsoft.com/office/drawing/2014/main" id="{F04A3B0E-1FA5-3767-6248-576D2B51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254" y="208592"/>
            <a:ext cx="2677005" cy="557046"/>
          </a:xfrm>
          <a:prstGeom prst="rect">
            <a:avLst/>
          </a:prstGeom>
        </p:spPr>
      </p:pic>
    </p:spTree>
    <p:extLst>
      <p:ext uri="{BB962C8B-B14F-4D97-AF65-F5344CB8AC3E}">
        <p14:creationId xmlns:p14="http://schemas.microsoft.com/office/powerpoint/2010/main" val="207364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CE97-6986-3876-086E-24192E339D40}"/>
              </a:ext>
            </a:extLst>
          </p:cNvPr>
          <p:cNvSpPr>
            <a:spLocks noGrp="1"/>
          </p:cNvSpPr>
          <p:nvPr>
            <p:ph type="title"/>
          </p:nvPr>
        </p:nvSpPr>
        <p:spPr>
          <a:xfrm>
            <a:off x="313893" y="403988"/>
            <a:ext cx="10515600" cy="1325563"/>
          </a:xfrm>
        </p:spPr>
        <p:txBody>
          <a:bodyPr>
            <a:normAutofit/>
          </a:bodyPr>
          <a:lstStyle/>
          <a:p>
            <a:r>
              <a:rPr lang="en-US" sz="3200" dirty="0">
                <a:solidFill>
                  <a:srgbClr val="123559"/>
                </a:solidFill>
                <a:latin typeface="Montserrat" panose="02000505000000020004" pitchFamily="2" charset="0"/>
              </a:rPr>
              <a:t>The Future Of Work: In-demand Skills By 2030</a:t>
            </a:r>
          </a:p>
        </p:txBody>
      </p:sp>
      <p:pic>
        <p:nvPicPr>
          <p:cNvPr id="6" name="Picture Placeholder 8" descr="A person holding a baby&#10;&#10;Description automatically generated with medium confidence">
            <a:extLst>
              <a:ext uri="{FF2B5EF4-FFF2-40B4-BE49-F238E27FC236}">
                <a16:creationId xmlns:a16="http://schemas.microsoft.com/office/drawing/2014/main" id="{49AB148A-8560-C055-AB9D-7A30BC35660A}"/>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t="-235"/>
          <a:stretch/>
        </p:blipFill>
        <p:spPr>
          <a:xfrm flipH="1">
            <a:off x="5219575" y="1751403"/>
            <a:ext cx="2049154" cy="4535424"/>
          </a:xfrm>
          <a:prstGeom prst="rect">
            <a:avLst/>
          </a:prstGeom>
        </p:spPr>
      </p:pic>
      <p:sp>
        <p:nvSpPr>
          <p:cNvPr id="7" name="Content Placeholder 2">
            <a:extLst>
              <a:ext uri="{FF2B5EF4-FFF2-40B4-BE49-F238E27FC236}">
                <a16:creationId xmlns:a16="http://schemas.microsoft.com/office/drawing/2014/main" id="{CC57B643-E652-56EA-328E-6FAB9AD539E2}"/>
              </a:ext>
            </a:extLst>
          </p:cNvPr>
          <p:cNvSpPr txBox="1">
            <a:spLocks/>
          </p:cNvSpPr>
          <p:nvPr/>
        </p:nvSpPr>
        <p:spPr>
          <a:xfrm>
            <a:off x="452439" y="1751403"/>
            <a:ext cx="4332922" cy="4321175"/>
          </a:xfrm>
          <a:prstGeom prst="rect">
            <a:avLst/>
          </a:prstGeom>
        </p:spPr>
        <p:txBody>
          <a:bodyPr vert="horz" lIns="0" tIns="45720" rIns="0" bIns="45720" rtlCol="0">
            <a:normAutofit fontScale="25000" lnSpcReduction="20000"/>
          </a:bodyPr>
          <a:lstStyle>
            <a:lvl1pPr marL="171450" indent="-171450" algn="l" defTabSz="685800" rtl="0" eaLnBrk="1" latinLnBrk="0" hangingPunct="1">
              <a:lnSpc>
                <a:spcPct val="100000"/>
              </a:lnSpc>
              <a:spcBef>
                <a:spcPts val="300"/>
              </a:spcBef>
              <a:spcAft>
                <a:spcPts val="300"/>
              </a:spcAft>
              <a:buFont typeface="Arial"/>
              <a:buChar char="•"/>
              <a:defRPr sz="2200" kern="1200">
                <a:solidFill>
                  <a:schemeClr val="tx1"/>
                </a:solidFill>
                <a:latin typeface="+mn-lt"/>
                <a:ea typeface="+mn-ea"/>
                <a:cs typeface="+mn-cs"/>
              </a:defRPr>
            </a:lvl1pPr>
            <a:lvl2pPr marL="514350" indent="-171450" algn="l" defTabSz="685800" rtl="0" eaLnBrk="1" latinLnBrk="0" hangingPunct="1">
              <a:lnSpc>
                <a:spcPct val="100000"/>
              </a:lnSpc>
              <a:spcBef>
                <a:spcPts val="300"/>
              </a:spcBef>
              <a:spcAft>
                <a:spcPts val="300"/>
              </a:spcAft>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00"/>
              </a:spcBef>
              <a:spcAft>
                <a:spcPts val="300"/>
              </a:spcAft>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00"/>
              </a:spcBef>
              <a:spcAft>
                <a:spcPts val="300"/>
              </a:spcAft>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00"/>
              </a:spcBef>
              <a:spcAft>
                <a:spcPts val="300"/>
              </a:spcAft>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20000"/>
              </a:lnSpc>
              <a:spcBef>
                <a:spcPts val="300"/>
              </a:spcBef>
              <a:spcAft>
                <a:spcPts val="300"/>
              </a:spcAft>
              <a:buClrTx/>
              <a:buSzTx/>
              <a:buFont typeface="Arial"/>
              <a:buChar char="•"/>
              <a:tabLst/>
              <a:defRPr/>
            </a:pPr>
            <a:r>
              <a:rPr kumimoji="0" lang="en-US" sz="6400" b="1" i="0" u="none" strike="noStrike" kern="1200" cap="none" spc="0" normalizeH="0" baseline="0" noProof="0" dirty="0">
                <a:ln>
                  <a:noFill/>
                </a:ln>
                <a:solidFill>
                  <a:srgbClr val="123559"/>
                </a:solidFill>
                <a:effectLst/>
                <a:uLnTx/>
                <a:uFillTx/>
                <a:latin typeface="Montserrat" panose="02000505000000020004" pitchFamily="2" charset="0"/>
                <a:cs typeface="Arial"/>
              </a:rPr>
              <a:t>Higher cognitive- </a:t>
            </a:r>
            <a:r>
              <a:rPr kumimoji="0" lang="en-US" sz="6400" b="0" i="0" u="none" strike="noStrike" kern="1200" cap="none" spc="0" normalizeH="0" baseline="0" noProof="0" dirty="0">
                <a:ln>
                  <a:noFill/>
                </a:ln>
                <a:solidFill>
                  <a:srgbClr val="123559"/>
                </a:solidFill>
                <a:effectLst/>
                <a:uLnTx/>
                <a:uFillTx/>
                <a:latin typeface="Montserrat" panose="02000505000000020004" pitchFamily="2" charset="0"/>
                <a:cs typeface="Arial"/>
              </a:rPr>
              <a:t>Advanced literacy and writing, critical thinking, and quantitative analysis and statistical skills</a:t>
            </a:r>
          </a:p>
          <a:p>
            <a:pPr marL="171450" marR="0" lvl="0" indent="-171450" algn="l" defTabSz="685800" rtl="0" eaLnBrk="1" fontAlgn="auto" latinLnBrk="0" hangingPunct="1">
              <a:lnSpc>
                <a:spcPct val="120000"/>
              </a:lnSpc>
              <a:spcBef>
                <a:spcPts val="300"/>
              </a:spcBef>
              <a:spcAft>
                <a:spcPts val="300"/>
              </a:spcAft>
              <a:buClrTx/>
              <a:buSzTx/>
              <a:buFont typeface="Arial"/>
              <a:buChar char="•"/>
              <a:tabLst/>
              <a:defRPr/>
            </a:pPr>
            <a:r>
              <a:rPr kumimoji="0" lang="en-US" sz="6400" b="1" i="0" u="none" strike="noStrike" kern="1200" cap="none" spc="0" normalizeH="0" baseline="0" noProof="0" dirty="0">
                <a:ln>
                  <a:noFill/>
                </a:ln>
                <a:solidFill>
                  <a:srgbClr val="123559"/>
                </a:solidFill>
                <a:effectLst/>
                <a:uLnTx/>
                <a:uFillTx/>
                <a:latin typeface="Montserrat" panose="02000505000000020004" pitchFamily="2" charset="0"/>
                <a:cs typeface="Arial"/>
              </a:rPr>
              <a:t>Social and emotional- </a:t>
            </a:r>
            <a:r>
              <a:rPr kumimoji="0" lang="en-US" sz="6400" b="0" i="0" u="none" strike="noStrike" kern="1200" cap="none" spc="0" normalizeH="0" baseline="0" noProof="0" dirty="0">
                <a:ln>
                  <a:noFill/>
                </a:ln>
                <a:solidFill>
                  <a:srgbClr val="123559"/>
                </a:solidFill>
                <a:effectLst/>
                <a:uLnTx/>
                <a:uFillTx/>
                <a:latin typeface="Montserrat" panose="02000505000000020004" pitchFamily="2" charset="0"/>
                <a:cs typeface="Arial"/>
              </a:rPr>
              <a:t>Advanced communication, empathy, adaptable, and the ability to learn continuously </a:t>
            </a:r>
          </a:p>
          <a:p>
            <a:pPr marL="171450" marR="0" lvl="0" indent="-171450" algn="l" defTabSz="685800" rtl="0" eaLnBrk="1" fontAlgn="auto" latinLnBrk="0" hangingPunct="1">
              <a:lnSpc>
                <a:spcPct val="120000"/>
              </a:lnSpc>
              <a:spcBef>
                <a:spcPts val="300"/>
              </a:spcBef>
              <a:spcAft>
                <a:spcPts val="300"/>
              </a:spcAft>
              <a:buClrTx/>
              <a:buSzTx/>
              <a:buFont typeface="Arial"/>
              <a:buChar char="•"/>
              <a:tabLst/>
              <a:defRPr/>
            </a:pPr>
            <a:r>
              <a:rPr kumimoji="0" lang="en-US" sz="6400" b="1" i="0" u="none" strike="noStrike" kern="1200" cap="none" spc="0" normalizeH="0" baseline="0" noProof="0" dirty="0">
                <a:ln>
                  <a:noFill/>
                </a:ln>
                <a:solidFill>
                  <a:srgbClr val="123559"/>
                </a:solidFill>
                <a:effectLst/>
                <a:uLnTx/>
                <a:uFillTx/>
                <a:latin typeface="Montserrat" panose="02000505000000020004" pitchFamily="2" charset="0"/>
                <a:cs typeface="Arial"/>
              </a:rPr>
              <a:t>Technological</a:t>
            </a:r>
            <a:r>
              <a:rPr kumimoji="0" lang="en-US" sz="6400" b="0" i="0" u="none" strike="noStrike" kern="1200" cap="none" spc="0" normalizeH="0" baseline="0" noProof="0" dirty="0">
                <a:ln>
                  <a:noFill/>
                </a:ln>
                <a:solidFill>
                  <a:srgbClr val="123559"/>
                </a:solidFill>
                <a:effectLst/>
                <a:uLnTx/>
                <a:uFillTx/>
                <a:latin typeface="Montserrat" panose="02000505000000020004" pitchFamily="2" charset="0"/>
                <a:cs typeface="Arial"/>
              </a:rPr>
              <a:t>- Basic to advanced IT skills, data analysis, and engineering. These future skills are likely to be the most highly paid</a:t>
            </a:r>
          </a:p>
          <a:p>
            <a:pPr marL="0" marR="0" lvl="0" indent="0" algn="l" defTabSz="685800" rtl="0" eaLnBrk="1" fontAlgn="auto" latinLnBrk="0" hangingPunct="1">
              <a:lnSpc>
                <a:spcPct val="100000"/>
              </a:lnSpc>
              <a:spcBef>
                <a:spcPts val="300"/>
              </a:spcBef>
              <a:spcAft>
                <a:spcPts val="300"/>
              </a:spcAft>
              <a:buClrTx/>
              <a:buSzTx/>
              <a:buFont typeface="Arial"/>
              <a:buNone/>
              <a:tabLst/>
              <a:defRPr/>
            </a:pPr>
            <a:r>
              <a:rPr kumimoji="0" lang="en-US" sz="3200" b="0" i="0" u="none" strike="noStrike" kern="1200" cap="none" spc="0" normalizeH="0" baseline="0" noProof="0" dirty="0">
                <a:ln>
                  <a:noFill/>
                </a:ln>
                <a:solidFill>
                  <a:srgbClr val="123559"/>
                </a:solidFill>
                <a:effectLst/>
                <a:uLnTx/>
                <a:uFillTx/>
                <a:latin typeface="Montserrat" panose="02000505000000020004" pitchFamily="2" charset="0"/>
                <a:cs typeface="Arial"/>
              </a:rPr>
              <a:t>Source:  McKinsey Global Institute</a:t>
            </a:r>
          </a:p>
          <a:p>
            <a:pPr marL="171450" marR="0" lvl="0" indent="-171450" algn="l" defTabSz="685800" rtl="0" eaLnBrk="1" fontAlgn="auto" latinLnBrk="0" hangingPunct="1">
              <a:lnSpc>
                <a:spcPct val="100000"/>
              </a:lnSpc>
              <a:spcBef>
                <a:spcPts val="300"/>
              </a:spcBef>
              <a:spcAft>
                <a:spcPts val="300"/>
              </a:spcAft>
              <a:buClrTx/>
              <a:buSzTx/>
              <a:buFont typeface="Arial"/>
              <a:buChar char="•"/>
              <a:tabLst/>
              <a:defRPr/>
            </a:pPr>
            <a:endParaRPr kumimoji="0" lang="en-US" sz="6400" b="0" i="0" u="none" strike="noStrike" kern="1200" cap="none" spc="0" normalizeH="0" baseline="0" noProof="0" dirty="0">
              <a:ln>
                <a:noFill/>
              </a:ln>
              <a:solidFill>
                <a:srgbClr val="123559"/>
              </a:solidFill>
              <a:effectLst/>
              <a:uLnTx/>
              <a:uFillTx/>
              <a:latin typeface="Montserrat" panose="02000505000000020004" pitchFamily="2" charset="0"/>
              <a:cs typeface="Arial"/>
            </a:endParaRPr>
          </a:p>
          <a:p>
            <a:pPr marL="171450" marR="0" lvl="0" indent="-171450" algn="l" defTabSz="685800" rtl="0" eaLnBrk="1" fontAlgn="auto" latinLnBrk="0" hangingPunct="1">
              <a:lnSpc>
                <a:spcPct val="100000"/>
              </a:lnSpc>
              <a:spcBef>
                <a:spcPts val="300"/>
              </a:spcBef>
              <a:spcAft>
                <a:spcPts val="300"/>
              </a:spcAft>
              <a:buClrTx/>
              <a:buSzTx/>
              <a:buFont typeface="Arial"/>
              <a:buChar char="•"/>
              <a:tabLst/>
              <a:defRPr/>
            </a:pPr>
            <a:r>
              <a:rPr kumimoji="0" lang="en-US" sz="6400" b="1" i="0" u="none" strike="noStrike" kern="1200" cap="none" spc="0" normalizeH="0" baseline="0" noProof="0" dirty="0">
                <a:ln>
                  <a:noFill/>
                </a:ln>
                <a:solidFill>
                  <a:srgbClr val="123559"/>
                </a:solidFill>
                <a:effectLst/>
                <a:uLnTx/>
                <a:uFillTx/>
                <a:latin typeface="Montserrat" panose="02000505000000020004" pitchFamily="2" charset="0"/>
                <a:cs typeface="Arial"/>
              </a:rPr>
              <a:t>T-shaped students </a:t>
            </a:r>
            <a:r>
              <a:rPr kumimoji="0" lang="en-US" sz="6400" b="0" i="0" u="none" strike="noStrike" kern="1200" cap="none" spc="0" normalizeH="0" baseline="0" noProof="0" dirty="0">
                <a:ln>
                  <a:noFill/>
                </a:ln>
                <a:solidFill>
                  <a:srgbClr val="123559"/>
                </a:solidFill>
                <a:effectLst/>
                <a:uLnTx/>
                <a:uFillTx/>
                <a:latin typeface="Montserrat" panose="02000505000000020004" pitchFamily="2" charset="0"/>
                <a:cs typeface="Arial"/>
              </a:rPr>
              <a:t>-Those with deep specialty knowledge as well as breadth in their mindset, with skills such as system thinking, collaborative methodologies and entrepreneurship</a:t>
            </a:r>
          </a:p>
          <a:p>
            <a:pPr marL="0" marR="0" lvl="0" indent="0" algn="l" defTabSz="685800" rtl="0" eaLnBrk="1" fontAlgn="auto" latinLnBrk="0" hangingPunct="1">
              <a:lnSpc>
                <a:spcPct val="100000"/>
              </a:lnSpc>
              <a:spcBef>
                <a:spcPts val="300"/>
              </a:spcBef>
              <a:spcAft>
                <a:spcPts val="300"/>
              </a:spcAft>
              <a:buClrTx/>
              <a:buSzTx/>
              <a:buFont typeface="Arial"/>
              <a:buNone/>
              <a:tabLst/>
              <a:defRPr/>
            </a:pPr>
            <a:r>
              <a:rPr kumimoji="0" lang="en-US" sz="3200" b="0" i="0" u="none" strike="noStrike" kern="1200" cap="none" spc="0" normalizeH="0" baseline="0" noProof="0" dirty="0">
                <a:ln>
                  <a:noFill/>
                </a:ln>
                <a:solidFill>
                  <a:srgbClr val="123559"/>
                </a:solidFill>
                <a:effectLst/>
                <a:uLnTx/>
                <a:uFillTx/>
                <a:latin typeface="Arial"/>
                <a:cs typeface="Arial"/>
              </a:rPr>
              <a:t>Source:  Prof Deborah Terry AO, APPEA 2022</a:t>
            </a:r>
            <a:endParaRPr kumimoji="0" lang="en-US" sz="1600" b="0" i="0" u="none" strike="noStrike" kern="1200" cap="none" spc="0" normalizeH="0" baseline="0" noProof="0" dirty="0">
              <a:ln>
                <a:noFill/>
              </a:ln>
              <a:solidFill>
                <a:srgbClr val="123559"/>
              </a:solidFill>
              <a:effectLst/>
              <a:uLnTx/>
              <a:uFillTx/>
              <a:latin typeface="Arial"/>
              <a:cs typeface="Arial"/>
            </a:endParaRPr>
          </a:p>
        </p:txBody>
      </p:sp>
      <p:sp>
        <p:nvSpPr>
          <p:cNvPr id="8" name="Content Placeholder 2">
            <a:extLst>
              <a:ext uri="{FF2B5EF4-FFF2-40B4-BE49-F238E27FC236}">
                <a16:creationId xmlns:a16="http://schemas.microsoft.com/office/drawing/2014/main" id="{3EAD7E44-AD0B-3438-7564-9FA7A18F6EE8}"/>
              </a:ext>
            </a:extLst>
          </p:cNvPr>
          <p:cNvSpPr txBox="1">
            <a:spLocks/>
          </p:cNvSpPr>
          <p:nvPr/>
        </p:nvSpPr>
        <p:spPr>
          <a:xfrm>
            <a:off x="7208519" y="1751403"/>
            <a:ext cx="4531042" cy="4535424"/>
          </a:xfrm>
          <a:prstGeom prst="rect">
            <a:avLst/>
          </a:prstGeom>
          <a:solidFill>
            <a:srgbClr val="123559"/>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noProof="0" dirty="0">
                <a:ln>
                  <a:noFill/>
                </a:ln>
                <a:solidFill>
                  <a:srgbClr val="FFFFFF"/>
                </a:solidFill>
                <a:effectLst/>
                <a:uLnTx/>
                <a:uFillTx/>
                <a:latin typeface="Montserrat" panose="02000505000000020004" pitchFamily="2" charset="0"/>
                <a:cs typeface="Segoe UI" panose="020B0502040204020203" pitchFamily="34" charset="0"/>
              </a:rPr>
              <a:t>What</a:t>
            </a: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rPr>
              <a:t> can you do now?</a:t>
            </a: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endParaRP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rPr>
              <a:t>Is your expertise being leveraged?</a:t>
            </a: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endParaRP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rPr>
              <a:t>What are you willing to do about it?</a:t>
            </a: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endParaRPr>
          </a:p>
          <a:p>
            <a:pPr marL="40005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panose="02000505000000020004" pitchFamily="2" charset="0"/>
                <a:cs typeface="Segoe UI" panose="020B0502040204020203" pitchFamily="34" charset="0"/>
              </a:rPr>
              <a:t>Start learning and make it a habit.</a:t>
            </a:r>
          </a:p>
        </p:txBody>
      </p:sp>
      <p:cxnSp>
        <p:nvCxnSpPr>
          <p:cNvPr id="3" name="Straight Connector 2">
            <a:extLst>
              <a:ext uri="{FF2B5EF4-FFF2-40B4-BE49-F238E27FC236}">
                <a16:creationId xmlns:a16="http://schemas.microsoft.com/office/drawing/2014/main" id="{531B0BFC-BD8A-B474-F497-FE20D86606D8}"/>
              </a:ext>
            </a:extLst>
          </p:cNvPr>
          <p:cNvCxnSpPr/>
          <p:nvPr/>
        </p:nvCxnSpPr>
        <p:spPr>
          <a:xfrm>
            <a:off x="452439" y="1339273"/>
            <a:ext cx="11675168" cy="0"/>
          </a:xfrm>
          <a:prstGeom prst="line">
            <a:avLst/>
          </a:prstGeom>
          <a:ln w="38100">
            <a:solidFill>
              <a:srgbClr val="12355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device, meter, gauge&#10;&#10;Description automatically generated">
            <a:extLst>
              <a:ext uri="{FF2B5EF4-FFF2-40B4-BE49-F238E27FC236}">
                <a16:creationId xmlns:a16="http://schemas.microsoft.com/office/drawing/2014/main" id="{344845E0-B1FE-6006-575F-7380655DE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909" y="125465"/>
            <a:ext cx="2677005" cy="557046"/>
          </a:xfrm>
          <a:prstGeom prst="rect">
            <a:avLst/>
          </a:prstGeom>
        </p:spPr>
      </p:pic>
    </p:spTree>
    <p:extLst>
      <p:ext uri="{BB962C8B-B14F-4D97-AF65-F5344CB8AC3E}">
        <p14:creationId xmlns:p14="http://schemas.microsoft.com/office/powerpoint/2010/main" val="10643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45830-EBCD-813B-4D7C-CC1607ED48C9}"/>
              </a:ext>
            </a:extLst>
          </p:cNvPr>
          <p:cNvPicPr>
            <a:picLocks noChangeAspect="1"/>
          </p:cNvPicPr>
          <p:nvPr/>
        </p:nvPicPr>
        <p:blipFill>
          <a:blip r:embed="rId2"/>
          <a:stretch>
            <a:fillRect/>
          </a:stretch>
        </p:blipFill>
        <p:spPr>
          <a:xfrm>
            <a:off x="493712" y="1903844"/>
            <a:ext cx="10368829" cy="4775751"/>
          </a:xfrm>
          <a:prstGeom prst="rect">
            <a:avLst/>
          </a:prstGeom>
        </p:spPr>
      </p:pic>
      <p:sp>
        <p:nvSpPr>
          <p:cNvPr id="5" name="TextBox 4">
            <a:extLst>
              <a:ext uri="{FF2B5EF4-FFF2-40B4-BE49-F238E27FC236}">
                <a16:creationId xmlns:a16="http://schemas.microsoft.com/office/drawing/2014/main" id="{74E5024F-26E0-21B9-E212-B446B177C92A}"/>
              </a:ext>
            </a:extLst>
          </p:cNvPr>
          <p:cNvSpPr txBox="1"/>
          <p:nvPr/>
        </p:nvSpPr>
        <p:spPr>
          <a:xfrm>
            <a:off x="493712" y="476250"/>
            <a:ext cx="10602913" cy="1477328"/>
          </a:xfrm>
          <a:prstGeom prst="rect">
            <a:avLst/>
          </a:prstGeom>
          <a:noFill/>
        </p:spPr>
        <p:txBody>
          <a:bodyPr wrap="square" rtlCol="0">
            <a:spAutoFit/>
          </a:bodyPr>
          <a:lstStyle/>
          <a:p>
            <a:r>
              <a:rPr lang="en-US" b="1" dirty="0">
                <a:solidFill>
                  <a:srgbClr val="123559"/>
                </a:solidFill>
                <a:latin typeface="Montserrat" panose="02000505000000020004" pitchFamily="2" charset="0"/>
              </a:rPr>
              <a:t>Top Industries in Houston</a:t>
            </a:r>
          </a:p>
          <a:p>
            <a:endParaRPr lang="en-US" dirty="0">
              <a:latin typeface="Montserrat" panose="02000505000000020004" pitchFamily="2" charset="0"/>
            </a:endParaRPr>
          </a:p>
          <a:p>
            <a:r>
              <a:rPr lang="en-US" dirty="0">
                <a:solidFill>
                  <a:srgbClr val="123559"/>
                </a:solidFill>
                <a:latin typeface="Montserrat" panose="02000505000000020004" pitchFamily="2" charset="0"/>
              </a:rPr>
              <a:t>From energy and life sciences to manufacturing and aerospace, the Houston region offers a dynamic infrastructure to support these thriving, core industries</a:t>
            </a:r>
          </a:p>
          <a:p>
            <a:endParaRPr lang="en-US" dirty="0"/>
          </a:p>
        </p:txBody>
      </p:sp>
    </p:spTree>
    <p:extLst>
      <p:ext uri="{BB962C8B-B14F-4D97-AF65-F5344CB8AC3E}">
        <p14:creationId xmlns:p14="http://schemas.microsoft.com/office/powerpoint/2010/main" val="206270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uston Employment by Industry">
            <a:extLst>
              <a:ext uri="{FF2B5EF4-FFF2-40B4-BE49-F238E27FC236}">
                <a16:creationId xmlns:a16="http://schemas.microsoft.com/office/drawing/2014/main" id="{C6567CFF-D4A2-4687-F874-A3408C103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099" y="1571625"/>
            <a:ext cx="8748098" cy="5286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ome">
            <a:extLst>
              <a:ext uri="{FF2B5EF4-FFF2-40B4-BE49-F238E27FC236}">
                <a16:creationId xmlns:a16="http://schemas.microsoft.com/office/drawing/2014/main" id="{A67383F0-5D48-B9C3-C979-F65DBAC9D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03" y="6076949"/>
            <a:ext cx="2329282" cy="657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C5AECC-DC42-4D54-D81C-5A0588603D29}"/>
              </a:ext>
            </a:extLst>
          </p:cNvPr>
          <p:cNvPicPr>
            <a:picLocks noChangeAspect="1"/>
          </p:cNvPicPr>
          <p:nvPr/>
        </p:nvPicPr>
        <p:blipFill>
          <a:blip r:embed="rId4"/>
          <a:stretch>
            <a:fillRect/>
          </a:stretch>
        </p:blipFill>
        <p:spPr>
          <a:xfrm>
            <a:off x="493226" y="190500"/>
            <a:ext cx="6496050" cy="1381125"/>
          </a:xfrm>
          <a:prstGeom prst="rect">
            <a:avLst/>
          </a:prstGeom>
        </p:spPr>
      </p:pic>
    </p:spTree>
    <p:extLst>
      <p:ext uri="{BB962C8B-B14F-4D97-AF65-F5344CB8AC3E}">
        <p14:creationId xmlns:p14="http://schemas.microsoft.com/office/powerpoint/2010/main" val="122313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A2351-3EEA-CEC1-CD0B-A737160EDE4D}"/>
              </a:ext>
            </a:extLst>
          </p:cNvPr>
          <p:cNvPicPr>
            <a:picLocks noChangeAspect="1"/>
          </p:cNvPicPr>
          <p:nvPr/>
        </p:nvPicPr>
        <p:blipFill>
          <a:blip r:embed="rId2"/>
          <a:stretch>
            <a:fillRect/>
          </a:stretch>
        </p:blipFill>
        <p:spPr>
          <a:xfrm>
            <a:off x="390525" y="520732"/>
            <a:ext cx="7924800" cy="5816536"/>
          </a:xfrm>
          <a:prstGeom prst="rect">
            <a:avLst/>
          </a:prstGeom>
        </p:spPr>
      </p:pic>
      <p:pic>
        <p:nvPicPr>
          <p:cNvPr id="4" name="Picture 2" descr="Home">
            <a:extLst>
              <a:ext uri="{FF2B5EF4-FFF2-40B4-BE49-F238E27FC236}">
                <a16:creationId xmlns:a16="http://schemas.microsoft.com/office/drawing/2014/main" id="{BF4763C1-7961-13CA-5BAB-BBC333753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193" y="6008655"/>
            <a:ext cx="2329282"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3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hart, line chart&#10;&#10;Description automatically generated">
            <a:extLst>
              <a:ext uri="{FF2B5EF4-FFF2-40B4-BE49-F238E27FC236}">
                <a16:creationId xmlns:a16="http://schemas.microsoft.com/office/drawing/2014/main" id="{0DA91816-0A84-622A-F739-C44DC99FA190}"/>
              </a:ext>
            </a:extLst>
          </p:cNvPr>
          <p:cNvPicPr>
            <a:picLocks noChangeAspect="1"/>
          </p:cNvPicPr>
          <p:nvPr/>
        </p:nvPicPr>
        <p:blipFill rotWithShape="1">
          <a:blip r:embed="rId2">
            <a:extLst>
              <a:ext uri="{28A0092B-C50C-407E-A947-70E740481C1C}">
                <a14:useLocalDpi xmlns:a14="http://schemas.microsoft.com/office/drawing/2010/main" val="0"/>
              </a:ext>
            </a:extLst>
          </a:blip>
          <a:srcRect t="548" b="786"/>
          <a:stretch/>
        </p:blipFill>
        <p:spPr>
          <a:xfrm>
            <a:off x="20" y="1282"/>
            <a:ext cx="12191980" cy="6856718"/>
          </a:xfrm>
          <a:prstGeom prst="rect">
            <a:avLst/>
          </a:prstGeom>
        </p:spPr>
      </p:pic>
    </p:spTree>
    <p:extLst>
      <p:ext uri="{BB962C8B-B14F-4D97-AF65-F5344CB8AC3E}">
        <p14:creationId xmlns:p14="http://schemas.microsoft.com/office/powerpoint/2010/main" val="2535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device, meter, gauge&#10;&#10;Description automatically generated">
            <a:extLst>
              <a:ext uri="{FF2B5EF4-FFF2-40B4-BE49-F238E27FC236}">
                <a16:creationId xmlns:a16="http://schemas.microsoft.com/office/drawing/2014/main" id="{608CDDF3-7006-184D-DF11-9A42CBCF3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909" y="6219700"/>
            <a:ext cx="2677005" cy="557046"/>
          </a:xfrm>
          <a:prstGeom prst="rect">
            <a:avLst/>
          </a:prstGeom>
        </p:spPr>
      </p:pic>
      <p:sp>
        <p:nvSpPr>
          <p:cNvPr id="3" name="TextBox 2">
            <a:extLst>
              <a:ext uri="{FF2B5EF4-FFF2-40B4-BE49-F238E27FC236}">
                <a16:creationId xmlns:a16="http://schemas.microsoft.com/office/drawing/2014/main" id="{48097F7E-5928-4601-28A0-FB19EEEF5A4B}"/>
              </a:ext>
            </a:extLst>
          </p:cNvPr>
          <p:cNvSpPr txBox="1"/>
          <p:nvPr/>
        </p:nvSpPr>
        <p:spPr>
          <a:xfrm>
            <a:off x="341746" y="2397466"/>
            <a:ext cx="8998163" cy="3046988"/>
          </a:xfrm>
          <a:prstGeom prst="rect">
            <a:avLst/>
          </a:prstGeom>
          <a:noFill/>
        </p:spPr>
        <p:txBody>
          <a:bodyPr wrap="square">
            <a:spAutoFit/>
          </a:bodyPr>
          <a:lstStyle/>
          <a:p>
            <a:pPr algn="l"/>
            <a:r>
              <a:rPr lang="en-US" sz="1200" b="0" dirty="0">
                <a:solidFill>
                  <a:srgbClr val="123559"/>
                </a:solidFill>
                <a:effectLst/>
                <a:latin typeface="Montserrat" panose="02000505000000020004" pitchFamily="2" charset="0"/>
              </a:rPr>
              <a:t>Justin is second-generation Oil &amp; Gas from Aberdeen, Scotland. He has lived and worked in the UK, Scandinavia, Southeast Asia and the US, which has afforded him the opportunity to travel extensively across these and other regions.</a:t>
            </a:r>
          </a:p>
          <a:p>
            <a:pPr algn="l"/>
            <a:endParaRPr lang="en-US" sz="1200" b="0" dirty="0">
              <a:solidFill>
                <a:srgbClr val="123559"/>
              </a:solidFill>
              <a:effectLst/>
              <a:latin typeface="Montserrat" panose="02000505000000020004" pitchFamily="2" charset="0"/>
            </a:endParaRPr>
          </a:p>
          <a:p>
            <a:pPr algn="l"/>
            <a:r>
              <a:rPr lang="en-US" sz="1200" b="0" dirty="0">
                <a:solidFill>
                  <a:srgbClr val="123559"/>
                </a:solidFill>
                <a:effectLst/>
                <a:latin typeface="Montserrat" panose="02000505000000020004" pitchFamily="2" charset="0"/>
              </a:rPr>
              <a:t>The majority of his career has been focused on bringing products, technologies, and services to market while working collaboratively with vendor and client partners for deeper understanding and success at the project and operations level.</a:t>
            </a:r>
          </a:p>
          <a:p>
            <a:pPr algn="l"/>
            <a:endParaRPr lang="en-US" sz="1200" b="0" dirty="0">
              <a:solidFill>
                <a:srgbClr val="123559"/>
              </a:solidFill>
              <a:effectLst/>
              <a:latin typeface="Montserrat" panose="02000505000000020004" pitchFamily="2" charset="0"/>
            </a:endParaRPr>
          </a:p>
          <a:p>
            <a:pPr algn="l"/>
            <a:r>
              <a:rPr lang="en-US" sz="1200" b="0" dirty="0">
                <a:solidFill>
                  <a:srgbClr val="123559"/>
                </a:solidFill>
                <a:effectLst/>
                <a:latin typeface="Montserrat" panose="02000505000000020004" pitchFamily="2" charset="0"/>
              </a:rPr>
              <a:t>While still developing on his 25+ years of global experience in Oil &amp; Gas, Justin has successfully transitioned to the renewable energy sector while bringing his network along with him. This includes developing collaborative domestic partnerships interested in bidding US Offshore Wind projects and presenting US supply chain options to increase the “Local Content” at international fabrication facilities.</a:t>
            </a:r>
          </a:p>
          <a:p>
            <a:pPr algn="l"/>
            <a:endParaRPr lang="en-US" sz="1200" b="0" dirty="0">
              <a:solidFill>
                <a:srgbClr val="123559"/>
              </a:solidFill>
              <a:effectLst/>
              <a:latin typeface="Montserrat" panose="02000505000000020004" pitchFamily="2" charset="0"/>
            </a:endParaRPr>
          </a:p>
          <a:p>
            <a:pPr algn="l"/>
            <a:r>
              <a:rPr lang="en-US" sz="1200" b="0" dirty="0">
                <a:solidFill>
                  <a:srgbClr val="123559"/>
                </a:solidFill>
                <a:effectLst/>
                <a:latin typeface="Montserrat" panose="02000505000000020004" pitchFamily="2" charset="0"/>
              </a:rPr>
              <a:t>As Houston Ambassador for Scottish Business Network and a </a:t>
            </a:r>
            <a:r>
              <a:rPr lang="en-US" sz="1200" b="0" dirty="0" err="1">
                <a:solidFill>
                  <a:srgbClr val="123559"/>
                </a:solidFill>
                <a:effectLst/>
                <a:latin typeface="Montserrat" panose="02000505000000020004" pitchFamily="2" charset="0"/>
              </a:rPr>
              <a:t>GlobalScot</a:t>
            </a:r>
            <a:r>
              <a:rPr lang="en-US" sz="1200" b="0" dirty="0">
                <a:solidFill>
                  <a:srgbClr val="123559"/>
                </a:solidFill>
                <a:effectLst/>
                <a:latin typeface="Montserrat" panose="02000505000000020004" pitchFamily="2" charset="0"/>
              </a:rPr>
              <a:t>, worldwide networks of entrepreneurial and inspirational business leaders, dedicated to supporting Scotland’s most ambitious companies, he’s passionate about the existing dynamics and future developments within the Energy Industry.</a:t>
            </a:r>
          </a:p>
        </p:txBody>
      </p:sp>
      <p:sp>
        <p:nvSpPr>
          <p:cNvPr id="4" name="TextBox 3">
            <a:extLst>
              <a:ext uri="{FF2B5EF4-FFF2-40B4-BE49-F238E27FC236}">
                <a16:creationId xmlns:a16="http://schemas.microsoft.com/office/drawing/2014/main" id="{B1A4A242-467B-78AA-9865-5650CBAB2234}"/>
              </a:ext>
            </a:extLst>
          </p:cNvPr>
          <p:cNvSpPr txBox="1"/>
          <p:nvPr/>
        </p:nvSpPr>
        <p:spPr>
          <a:xfrm>
            <a:off x="424872" y="765638"/>
            <a:ext cx="3851564" cy="923330"/>
          </a:xfrm>
          <a:prstGeom prst="rect">
            <a:avLst/>
          </a:prstGeom>
          <a:noFill/>
        </p:spPr>
        <p:txBody>
          <a:bodyPr wrap="square" rtlCol="0">
            <a:spAutoFit/>
          </a:bodyPr>
          <a:lstStyle/>
          <a:p>
            <a:r>
              <a:rPr lang="en-US" dirty="0">
                <a:solidFill>
                  <a:srgbClr val="123559"/>
                </a:solidFill>
                <a:latin typeface="Montserrat" panose="02000505000000020004" pitchFamily="2" charset="0"/>
              </a:rPr>
              <a:t>Justin Hoffman</a:t>
            </a:r>
          </a:p>
          <a:p>
            <a:r>
              <a:rPr lang="en-US" dirty="0">
                <a:solidFill>
                  <a:srgbClr val="123559"/>
                </a:solidFill>
                <a:latin typeface="Montserrat" panose="02000505000000020004" pitchFamily="2" charset="0"/>
              </a:rPr>
              <a:t>Chief Executive Officer</a:t>
            </a:r>
          </a:p>
          <a:p>
            <a:r>
              <a:rPr lang="en-US" dirty="0" err="1">
                <a:solidFill>
                  <a:srgbClr val="123559"/>
                </a:solidFill>
                <a:latin typeface="Montserrat" panose="02000505000000020004" pitchFamily="2" charset="0"/>
              </a:rPr>
              <a:t>cSolutions</a:t>
            </a:r>
            <a:endParaRPr lang="en-US" dirty="0">
              <a:solidFill>
                <a:srgbClr val="123559"/>
              </a:solidFill>
              <a:latin typeface="Montserrat" panose="02000505000000020004" pitchFamily="2" charset="0"/>
            </a:endParaRPr>
          </a:p>
        </p:txBody>
      </p:sp>
      <p:pic>
        <p:nvPicPr>
          <p:cNvPr id="2" name="Picture 1" descr="A picture containing background pattern&#10;&#10;Description automatically generated">
            <a:extLst>
              <a:ext uri="{FF2B5EF4-FFF2-40B4-BE49-F238E27FC236}">
                <a16:creationId xmlns:a16="http://schemas.microsoft.com/office/drawing/2014/main" id="{BF0DC87A-E9E0-4BB8-772A-EB7443B1F374}"/>
              </a:ext>
            </a:extLst>
          </p:cNvPr>
          <p:cNvPicPr>
            <a:picLocks noChangeAspect="1"/>
          </p:cNvPicPr>
          <p:nvPr/>
        </p:nvPicPr>
        <p:blipFill rotWithShape="1">
          <a:blip r:embed="rId3">
            <a:extLst>
              <a:ext uri="{28A0092B-C50C-407E-A947-70E740481C1C}">
                <a14:useLocalDpi xmlns:a14="http://schemas.microsoft.com/office/drawing/2010/main" val="0"/>
              </a:ext>
            </a:extLst>
          </a:blip>
          <a:srcRect l="68931" r="-1224"/>
          <a:stretch/>
        </p:blipFill>
        <p:spPr>
          <a:xfrm>
            <a:off x="8976594" y="0"/>
            <a:ext cx="2967969" cy="2567709"/>
          </a:xfrm>
          <a:prstGeom prst="rect">
            <a:avLst/>
          </a:prstGeom>
        </p:spPr>
      </p:pic>
    </p:spTree>
    <p:extLst>
      <p:ext uri="{BB962C8B-B14F-4D97-AF65-F5344CB8AC3E}">
        <p14:creationId xmlns:p14="http://schemas.microsoft.com/office/powerpoint/2010/main" val="255127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device, meter, gauge&#10;&#10;Description automatically generated">
            <a:extLst>
              <a:ext uri="{FF2B5EF4-FFF2-40B4-BE49-F238E27FC236}">
                <a16:creationId xmlns:a16="http://schemas.microsoft.com/office/drawing/2014/main" id="{608CDDF3-7006-184D-DF11-9A42CBCF3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254" y="6223977"/>
            <a:ext cx="2677005" cy="557046"/>
          </a:xfrm>
          <a:prstGeom prst="rect">
            <a:avLst/>
          </a:prstGeom>
        </p:spPr>
      </p:pic>
      <p:sp>
        <p:nvSpPr>
          <p:cNvPr id="3" name="TextBox 2">
            <a:extLst>
              <a:ext uri="{FF2B5EF4-FFF2-40B4-BE49-F238E27FC236}">
                <a16:creationId xmlns:a16="http://schemas.microsoft.com/office/drawing/2014/main" id="{48097F7E-5928-4601-28A0-FB19EEEF5A4B}"/>
              </a:ext>
            </a:extLst>
          </p:cNvPr>
          <p:cNvSpPr txBox="1"/>
          <p:nvPr/>
        </p:nvSpPr>
        <p:spPr>
          <a:xfrm>
            <a:off x="277091" y="2660139"/>
            <a:ext cx="8998163" cy="2554545"/>
          </a:xfrm>
          <a:prstGeom prst="rect">
            <a:avLst/>
          </a:prstGeom>
          <a:noFill/>
        </p:spPr>
        <p:txBody>
          <a:bodyPr wrap="square">
            <a:spAutoFit/>
          </a:bodyPr>
          <a:lstStyle/>
          <a:p>
            <a:r>
              <a:rPr lang="en-US" sz="1600" dirty="0">
                <a:solidFill>
                  <a:srgbClr val="123559"/>
                </a:solidFill>
                <a:latin typeface="Montserrat" panose="02000505000000020004" pitchFamily="2" charset="0"/>
              </a:rPr>
              <a:t>Chris is currently CEO of Cairn Enterprises LLC, a holding company that includes oil &amp; gas, home services and hospitality business interests. Previous positions included CEO, Cadre Energy, a start-up oil &amp; gas company as well as Chief Operating Officer, Amplify Energy/Memorial Production Partners, an oil &amp; gas company with assets across the US. He previously worked for Marathon Oil for over 24 years in a variety of leadership, engineering, and project management roles in many geographic locations including; UK, US, Canada, Russia, Norway, and West Africa. </a:t>
            </a:r>
          </a:p>
          <a:p>
            <a:endParaRPr lang="en-US" sz="1600" dirty="0">
              <a:solidFill>
                <a:srgbClr val="123559"/>
              </a:solidFill>
              <a:latin typeface="Montserrat" panose="02000505000000020004" pitchFamily="2" charset="0"/>
            </a:endParaRPr>
          </a:p>
          <a:p>
            <a:r>
              <a:rPr lang="en-US" sz="1600" dirty="0">
                <a:solidFill>
                  <a:srgbClr val="123559"/>
                </a:solidFill>
                <a:latin typeface="Montserrat" panose="02000505000000020004" pitchFamily="2" charset="0"/>
              </a:rPr>
              <a:t>Chris is a trustee of Entrepreneurial Scotland (USA) and was appointed a Global Scot in 2013.</a:t>
            </a:r>
          </a:p>
        </p:txBody>
      </p:sp>
      <p:pic>
        <p:nvPicPr>
          <p:cNvPr id="8" name="Picture 7" descr="Background pattern&#10;&#10;Description automatically generated with low confidence">
            <a:extLst>
              <a:ext uri="{FF2B5EF4-FFF2-40B4-BE49-F238E27FC236}">
                <a16:creationId xmlns:a16="http://schemas.microsoft.com/office/drawing/2014/main" id="{FCBE2DA5-26B4-6852-8BA6-5C211469E47B}"/>
              </a:ext>
            </a:extLst>
          </p:cNvPr>
          <p:cNvPicPr>
            <a:picLocks noChangeAspect="1"/>
          </p:cNvPicPr>
          <p:nvPr/>
        </p:nvPicPr>
        <p:blipFill rotWithShape="1">
          <a:blip r:embed="rId3">
            <a:extLst>
              <a:ext uri="{28A0092B-C50C-407E-A947-70E740481C1C}">
                <a14:useLocalDpi xmlns:a14="http://schemas.microsoft.com/office/drawing/2010/main" val="0"/>
              </a:ext>
            </a:extLst>
          </a:blip>
          <a:srcRect l="69376"/>
          <a:stretch/>
        </p:blipFill>
        <p:spPr>
          <a:xfrm>
            <a:off x="9542301" y="159717"/>
            <a:ext cx="2649699" cy="2229895"/>
          </a:xfrm>
          <a:prstGeom prst="rect">
            <a:avLst/>
          </a:prstGeom>
        </p:spPr>
      </p:pic>
      <p:sp>
        <p:nvSpPr>
          <p:cNvPr id="10" name="TextBox 9">
            <a:extLst>
              <a:ext uri="{FF2B5EF4-FFF2-40B4-BE49-F238E27FC236}">
                <a16:creationId xmlns:a16="http://schemas.microsoft.com/office/drawing/2014/main" id="{A44333A6-35FB-4DC6-4835-4501753FCB9D}"/>
              </a:ext>
            </a:extLst>
          </p:cNvPr>
          <p:cNvSpPr txBox="1"/>
          <p:nvPr/>
        </p:nvSpPr>
        <p:spPr>
          <a:xfrm>
            <a:off x="277091" y="688108"/>
            <a:ext cx="3851564" cy="923330"/>
          </a:xfrm>
          <a:prstGeom prst="rect">
            <a:avLst/>
          </a:prstGeom>
          <a:noFill/>
        </p:spPr>
        <p:txBody>
          <a:bodyPr wrap="square" rtlCol="0">
            <a:spAutoFit/>
          </a:bodyPr>
          <a:lstStyle/>
          <a:p>
            <a:r>
              <a:rPr lang="en-US" dirty="0">
                <a:solidFill>
                  <a:srgbClr val="123559"/>
                </a:solidFill>
                <a:latin typeface="Montserrat" panose="02000505000000020004" pitchFamily="2" charset="0"/>
              </a:rPr>
              <a:t>Chris Cooper</a:t>
            </a:r>
          </a:p>
          <a:p>
            <a:r>
              <a:rPr lang="en-US" dirty="0">
                <a:solidFill>
                  <a:srgbClr val="123559"/>
                </a:solidFill>
                <a:latin typeface="Montserrat" panose="02000505000000020004" pitchFamily="2" charset="0"/>
              </a:rPr>
              <a:t>Chief Executive Officer</a:t>
            </a:r>
          </a:p>
          <a:p>
            <a:r>
              <a:rPr lang="en-US" dirty="0">
                <a:solidFill>
                  <a:srgbClr val="123559"/>
                </a:solidFill>
                <a:latin typeface="Montserrat" panose="02000505000000020004" pitchFamily="2" charset="0"/>
              </a:rPr>
              <a:t>Cairn Enterprises</a:t>
            </a:r>
          </a:p>
        </p:txBody>
      </p:sp>
    </p:spTree>
    <p:extLst>
      <p:ext uri="{BB962C8B-B14F-4D97-AF65-F5344CB8AC3E}">
        <p14:creationId xmlns:p14="http://schemas.microsoft.com/office/powerpoint/2010/main" val="231410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FF29068A-9D33-F306-B11C-6CDFC7B9B795}"/>
              </a:ext>
            </a:extLst>
          </p:cNvPr>
          <p:cNvPicPr>
            <a:picLocks noChangeAspect="1"/>
          </p:cNvPicPr>
          <p:nvPr/>
        </p:nvPicPr>
        <p:blipFill rotWithShape="1">
          <a:blip r:embed="rId2">
            <a:extLst>
              <a:ext uri="{28A0092B-C50C-407E-A947-70E740481C1C}">
                <a14:useLocalDpi xmlns:a14="http://schemas.microsoft.com/office/drawing/2010/main" val="0"/>
              </a:ext>
            </a:extLst>
          </a:blip>
          <a:srcRect l="68119"/>
          <a:stretch/>
        </p:blipFill>
        <p:spPr>
          <a:xfrm>
            <a:off x="9402617" y="0"/>
            <a:ext cx="2677005" cy="2482564"/>
          </a:xfrm>
          <a:prstGeom prst="rect">
            <a:avLst/>
          </a:prstGeom>
        </p:spPr>
      </p:pic>
      <p:pic>
        <p:nvPicPr>
          <p:cNvPr id="19" name="Picture 18" descr="A picture containing text, device, meter, gauge&#10;&#10;Description automatically generated">
            <a:extLst>
              <a:ext uri="{FF2B5EF4-FFF2-40B4-BE49-F238E27FC236}">
                <a16:creationId xmlns:a16="http://schemas.microsoft.com/office/drawing/2014/main" id="{608CDDF3-7006-184D-DF11-9A42CBCF3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254" y="6196267"/>
            <a:ext cx="2677005" cy="557046"/>
          </a:xfrm>
          <a:prstGeom prst="rect">
            <a:avLst/>
          </a:prstGeom>
        </p:spPr>
      </p:pic>
      <p:sp>
        <p:nvSpPr>
          <p:cNvPr id="3" name="TextBox 2">
            <a:extLst>
              <a:ext uri="{FF2B5EF4-FFF2-40B4-BE49-F238E27FC236}">
                <a16:creationId xmlns:a16="http://schemas.microsoft.com/office/drawing/2014/main" id="{48097F7E-5928-4601-28A0-FB19EEEF5A4B}"/>
              </a:ext>
            </a:extLst>
          </p:cNvPr>
          <p:cNvSpPr txBox="1"/>
          <p:nvPr/>
        </p:nvSpPr>
        <p:spPr>
          <a:xfrm>
            <a:off x="277091" y="2476572"/>
            <a:ext cx="8998163" cy="3293209"/>
          </a:xfrm>
          <a:prstGeom prst="rect">
            <a:avLst/>
          </a:prstGeom>
          <a:noFill/>
        </p:spPr>
        <p:txBody>
          <a:bodyPr wrap="square">
            <a:spAutoFit/>
          </a:bodyPr>
          <a:lstStyle/>
          <a:p>
            <a:r>
              <a:rPr lang="en-US" sz="1600" dirty="0">
                <a:solidFill>
                  <a:srgbClr val="123559"/>
                </a:solidFill>
                <a:latin typeface="Montserrat" panose="02000505000000020004" pitchFamily="2" charset="0"/>
              </a:rPr>
              <a:t>Kristie </a:t>
            </a:r>
            <a:r>
              <a:rPr lang="en-US" sz="1600" dirty="0" err="1">
                <a:solidFill>
                  <a:srgbClr val="123559"/>
                </a:solidFill>
                <a:latin typeface="Montserrat" panose="02000505000000020004" pitchFamily="2" charset="0"/>
              </a:rPr>
              <a:t>Caviness</a:t>
            </a:r>
            <a:r>
              <a:rPr lang="en-US" sz="1600" dirty="0">
                <a:solidFill>
                  <a:srgbClr val="123559"/>
                </a:solidFill>
                <a:latin typeface="Montserrat" panose="02000505000000020004" pitchFamily="2" charset="0"/>
              </a:rPr>
              <a:t> is the manager of the Employer Engagement and Community Outreach (EECO) team in the Office of Employer Initiatives (OEI). The EECO team is directly responsible for the Skills Development Fund (SDF), Self Sufficiency Fund (SSF), High Demand Job Training (HDJT) and Texas Industry Partnership (TIP). The primary goal for these grants is to connect businesses and our partners (community colleges, workforce boards, and TEEX) to provide the needed training for Texans to stimulate the Texas economy. Kristie brings over 25 years of extensive</a:t>
            </a:r>
          </a:p>
          <a:p>
            <a:r>
              <a:rPr lang="en-US" sz="1600" dirty="0">
                <a:solidFill>
                  <a:srgbClr val="123559"/>
                </a:solidFill>
                <a:latin typeface="Montserrat" panose="02000505000000020004" pitchFamily="2" charset="0"/>
              </a:rPr>
              <a:t>experience in marketing, brand development/management, promotions, and corporate operations with proven leadership skills. She has worked for a variety of business types including economic development and the travel/tourism industry. A Texas Tech University graduate with a BA in Advertising &amp;amp; Public Relations, she enjoys all things red and black! Kristie resides in Georgetown with her husband, Randall.</a:t>
            </a:r>
          </a:p>
        </p:txBody>
      </p:sp>
      <p:sp>
        <p:nvSpPr>
          <p:cNvPr id="4" name="TextBox 3">
            <a:extLst>
              <a:ext uri="{FF2B5EF4-FFF2-40B4-BE49-F238E27FC236}">
                <a16:creationId xmlns:a16="http://schemas.microsoft.com/office/drawing/2014/main" id="{B1A4A242-467B-78AA-9865-5650CBAB2234}"/>
              </a:ext>
            </a:extLst>
          </p:cNvPr>
          <p:cNvSpPr txBox="1"/>
          <p:nvPr/>
        </p:nvSpPr>
        <p:spPr>
          <a:xfrm>
            <a:off x="424872" y="765638"/>
            <a:ext cx="5966692" cy="800219"/>
          </a:xfrm>
          <a:prstGeom prst="rect">
            <a:avLst/>
          </a:prstGeom>
          <a:noFill/>
        </p:spPr>
        <p:txBody>
          <a:bodyPr wrap="square" rtlCol="0">
            <a:spAutoFit/>
          </a:bodyPr>
          <a:lstStyle/>
          <a:p>
            <a:r>
              <a:rPr lang="en-US" sz="1600" dirty="0">
                <a:solidFill>
                  <a:srgbClr val="123559"/>
                </a:solidFill>
                <a:latin typeface="Montserrat" panose="02000505000000020004" pitchFamily="2" charset="0"/>
              </a:rPr>
              <a:t>Kristie </a:t>
            </a:r>
            <a:r>
              <a:rPr lang="en-US" sz="1600" dirty="0" err="1">
                <a:solidFill>
                  <a:srgbClr val="123559"/>
                </a:solidFill>
                <a:latin typeface="Montserrat" panose="02000505000000020004" pitchFamily="2" charset="0"/>
              </a:rPr>
              <a:t>Caviness</a:t>
            </a:r>
            <a:endParaRPr lang="en-US" sz="1600" dirty="0">
              <a:solidFill>
                <a:srgbClr val="123559"/>
              </a:solidFill>
              <a:latin typeface="Montserrat" panose="02000505000000020004" pitchFamily="2" charset="0"/>
            </a:endParaRPr>
          </a:p>
          <a:p>
            <a:r>
              <a:rPr lang="en-US" sz="1400" dirty="0">
                <a:solidFill>
                  <a:srgbClr val="123559"/>
                </a:solidFill>
                <a:latin typeface="Montserrat" panose="02000505000000020004" pitchFamily="2" charset="0"/>
              </a:rPr>
              <a:t>Manager Employee Engagement &amp; Community Outreach</a:t>
            </a:r>
          </a:p>
          <a:p>
            <a:r>
              <a:rPr lang="en-US" sz="1600" dirty="0">
                <a:solidFill>
                  <a:srgbClr val="123559"/>
                </a:solidFill>
                <a:latin typeface="Montserrat" panose="02000505000000020004" pitchFamily="2" charset="0"/>
              </a:rPr>
              <a:t>Texas Workforce Commission</a:t>
            </a:r>
          </a:p>
        </p:txBody>
      </p:sp>
    </p:spTree>
    <p:extLst>
      <p:ext uri="{BB962C8B-B14F-4D97-AF65-F5344CB8AC3E}">
        <p14:creationId xmlns:p14="http://schemas.microsoft.com/office/powerpoint/2010/main" val="411798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device, meter, gauge&#10;&#10;Description automatically generated">
            <a:extLst>
              <a:ext uri="{FF2B5EF4-FFF2-40B4-BE49-F238E27FC236}">
                <a16:creationId xmlns:a16="http://schemas.microsoft.com/office/drawing/2014/main" id="{608CDDF3-7006-184D-DF11-9A42CBCF3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254" y="6212229"/>
            <a:ext cx="2677005" cy="557046"/>
          </a:xfrm>
          <a:prstGeom prst="rect">
            <a:avLst/>
          </a:prstGeom>
        </p:spPr>
      </p:pic>
      <p:sp>
        <p:nvSpPr>
          <p:cNvPr id="3" name="TextBox 2">
            <a:extLst>
              <a:ext uri="{FF2B5EF4-FFF2-40B4-BE49-F238E27FC236}">
                <a16:creationId xmlns:a16="http://schemas.microsoft.com/office/drawing/2014/main" id="{48097F7E-5928-4601-28A0-FB19EEEF5A4B}"/>
              </a:ext>
            </a:extLst>
          </p:cNvPr>
          <p:cNvSpPr txBox="1"/>
          <p:nvPr/>
        </p:nvSpPr>
        <p:spPr>
          <a:xfrm>
            <a:off x="277091" y="2660139"/>
            <a:ext cx="8998163" cy="2062103"/>
          </a:xfrm>
          <a:prstGeom prst="rect">
            <a:avLst/>
          </a:prstGeom>
          <a:noFill/>
        </p:spPr>
        <p:txBody>
          <a:bodyPr wrap="square">
            <a:spAutoFit/>
          </a:bodyPr>
          <a:lstStyle/>
          <a:p>
            <a:r>
              <a:rPr lang="en-US" sz="1600" dirty="0">
                <a:solidFill>
                  <a:srgbClr val="123559"/>
                </a:solidFill>
                <a:latin typeface="Montserrat" panose="02000505000000020004" pitchFamily="2" charset="0"/>
              </a:rPr>
              <a:t>Based in Dallas TX, Mark is a globally accomplished business executive with 25 years in the energy/industrial sector where he built several successful companies with private equity backing. He is Chairman of Kestrel Group (Digital asset management), Partner at </a:t>
            </a:r>
            <a:r>
              <a:rPr lang="en-US" sz="1600" dirty="0" err="1">
                <a:solidFill>
                  <a:srgbClr val="123559"/>
                </a:solidFill>
                <a:latin typeface="Montserrat" panose="02000505000000020004" pitchFamily="2" charset="0"/>
              </a:rPr>
              <a:t>Greenbackers</a:t>
            </a:r>
            <a:r>
              <a:rPr lang="en-US" sz="1600" dirty="0">
                <a:solidFill>
                  <a:srgbClr val="123559"/>
                </a:solidFill>
                <a:latin typeface="Montserrat" panose="02000505000000020004" pitchFamily="2" charset="0"/>
              </a:rPr>
              <a:t> Investment Capital (</a:t>
            </a:r>
            <a:r>
              <a:rPr lang="en-US" sz="1600" dirty="0" err="1">
                <a:solidFill>
                  <a:srgbClr val="123559"/>
                </a:solidFill>
                <a:latin typeface="Montserrat" panose="02000505000000020004" pitchFamily="2" charset="0"/>
              </a:rPr>
              <a:t>ClimateTech</a:t>
            </a:r>
            <a:r>
              <a:rPr lang="en-US" sz="1600" dirty="0">
                <a:solidFill>
                  <a:srgbClr val="123559"/>
                </a:solidFill>
                <a:latin typeface="Montserrat" panose="02000505000000020004" pitchFamily="2" charset="0"/>
              </a:rPr>
              <a:t> funding advisory) and is CEO &amp; co-founder of </a:t>
            </a:r>
            <a:r>
              <a:rPr lang="en-US" sz="1600" dirty="0" err="1">
                <a:solidFill>
                  <a:srgbClr val="123559"/>
                </a:solidFill>
                <a:latin typeface="Montserrat" panose="02000505000000020004" pitchFamily="2" charset="0"/>
              </a:rPr>
              <a:t>Moblyze</a:t>
            </a:r>
            <a:r>
              <a:rPr lang="en-US" sz="1600" dirty="0">
                <a:solidFill>
                  <a:srgbClr val="123559"/>
                </a:solidFill>
                <a:latin typeface="Montserrat" panose="02000505000000020004" pitchFamily="2" charset="0"/>
              </a:rPr>
              <a:t> (Energy Transition workforce app). An early champion of digitalization of the industrial sector. </a:t>
            </a:r>
          </a:p>
          <a:p>
            <a:endParaRPr lang="en-US" sz="1600" dirty="0">
              <a:solidFill>
                <a:srgbClr val="123559"/>
              </a:solidFill>
              <a:latin typeface="Montserrat" panose="02000505000000020004" pitchFamily="2" charset="0"/>
            </a:endParaRPr>
          </a:p>
          <a:p>
            <a:r>
              <a:rPr lang="en-US" sz="1600" dirty="0">
                <a:solidFill>
                  <a:srgbClr val="123559"/>
                </a:solidFill>
                <a:latin typeface="Montserrat" panose="02000505000000020004" pitchFamily="2" charset="0"/>
              </a:rPr>
              <a:t>Mark is also a trade ambassador for the Scottish Government and </a:t>
            </a:r>
            <a:r>
              <a:rPr lang="en-US" sz="1600" dirty="0" err="1">
                <a:solidFill>
                  <a:srgbClr val="123559"/>
                </a:solidFill>
                <a:latin typeface="Montserrat" panose="02000505000000020004" pitchFamily="2" charset="0"/>
              </a:rPr>
              <a:t>aMechanical</a:t>
            </a:r>
            <a:r>
              <a:rPr lang="en-US" sz="1600" dirty="0">
                <a:solidFill>
                  <a:srgbClr val="123559"/>
                </a:solidFill>
                <a:latin typeface="Montserrat" panose="02000505000000020004" pitchFamily="2" charset="0"/>
              </a:rPr>
              <a:t> PE. </a:t>
            </a:r>
          </a:p>
        </p:txBody>
      </p:sp>
      <p:pic>
        <p:nvPicPr>
          <p:cNvPr id="2" name="Picture 1" descr="Text&#10;&#10;Description automatically generated with medium confidence">
            <a:extLst>
              <a:ext uri="{FF2B5EF4-FFF2-40B4-BE49-F238E27FC236}">
                <a16:creationId xmlns:a16="http://schemas.microsoft.com/office/drawing/2014/main" id="{0605B0CE-E7B9-C8A6-91F2-06E775A4C4F1}"/>
              </a:ext>
            </a:extLst>
          </p:cNvPr>
          <p:cNvPicPr>
            <a:picLocks noChangeAspect="1"/>
          </p:cNvPicPr>
          <p:nvPr/>
        </p:nvPicPr>
        <p:blipFill rotWithShape="1">
          <a:blip r:embed="rId3">
            <a:extLst>
              <a:ext uri="{28A0092B-C50C-407E-A947-70E740481C1C}">
                <a14:useLocalDpi xmlns:a14="http://schemas.microsoft.com/office/drawing/2010/main" val="0"/>
              </a:ext>
            </a:extLst>
          </a:blip>
          <a:srcRect l="69566"/>
          <a:stretch/>
        </p:blipFill>
        <p:spPr>
          <a:xfrm>
            <a:off x="9430732" y="0"/>
            <a:ext cx="2761268" cy="2663852"/>
          </a:xfrm>
          <a:prstGeom prst="rect">
            <a:avLst/>
          </a:prstGeom>
        </p:spPr>
      </p:pic>
      <p:sp>
        <p:nvSpPr>
          <p:cNvPr id="6" name="TextBox 5">
            <a:extLst>
              <a:ext uri="{FF2B5EF4-FFF2-40B4-BE49-F238E27FC236}">
                <a16:creationId xmlns:a16="http://schemas.microsoft.com/office/drawing/2014/main" id="{3BED6ACC-67C7-32CC-FAEA-8D3353B4B649}"/>
              </a:ext>
            </a:extLst>
          </p:cNvPr>
          <p:cNvSpPr txBox="1"/>
          <p:nvPr/>
        </p:nvSpPr>
        <p:spPr>
          <a:xfrm>
            <a:off x="424872" y="765638"/>
            <a:ext cx="5966692" cy="923330"/>
          </a:xfrm>
          <a:prstGeom prst="rect">
            <a:avLst/>
          </a:prstGeom>
          <a:noFill/>
        </p:spPr>
        <p:txBody>
          <a:bodyPr wrap="square" rtlCol="0">
            <a:spAutoFit/>
          </a:bodyPr>
          <a:lstStyle/>
          <a:p>
            <a:r>
              <a:rPr lang="en-US" dirty="0">
                <a:solidFill>
                  <a:srgbClr val="123559"/>
                </a:solidFill>
                <a:latin typeface="Montserrat" panose="02000505000000020004" pitchFamily="2" charset="0"/>
              </a:rPr>
              <a:t>Mark Hannigan</a:t>
            </a:r>
          </a:p>
          <a:p>
            <a:r>
              <a:rPr lang="en-US" dirty="0">
                <a:solidFill>
                  <a:srgbClr val="123559"/>
                </a:solidFill>
                <a:latin typeface="Montserrat" panose="02000505000000020004" pitchFamily="2" charset="0"/>
              </a:rPr>
              <a:t>Chief Executive Officer and Co- Founder</a:t>
            </a:r>
          </a:p>
          <a:p>
            <a:r>
              <a:rPr lang="en-US" dirty="0" err="1">
                <a:solidFill>
                  <a:srgbClr val="123559"/>
                </a:solidFill>
                <a:latin typeface="Montserrat" panose="02000505000000020004" pitchFamily="2" charset="0"/>
              </a:rPr>
              <a:t>Moblyze</a:t>
            </a:r>
            <a:endParaRPr lang="en-US" dirty="0">
              <a:solidFill>
                <a:srgbClr val="123559"/>
              </a:solidFill>
              <a:latin typeface="Montserrat" panose="02000505000000020004" pitchFamily="2" charset="0"/>
            </a:endParaRPr>
          </a:p>
        </p:txBody>
      </p:sp>
    </p:spTree>
    <p:extLst>
      <p:ext uri="{BB962C8B-B14F-4D97-AF65-F5344CB8AC3E}">
        <p14:creationId xmlns:p14="http://schemas.microsoft.com/office/powerpoint/2010/main" val="428095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ADAC13-8370-4462-33B7-4A61126E5C6E}"/>
              </a:ext>
            </a:extLst>
          </p:cNvPr>
          <p:cNvPicPr>
            <a:picLocks noChangeAspect="1"/>
          </p:cNvPicPr>
          <p:nvPr/>
        </p:nvPicPr>
        <p:blipFill rotWithShape="1">
          <a:blip r:embed="rId2">
            <a:extLst>
              <a:ext uri="{28A0092B-C50C-407E-A947-70E740481C1C}">
                <a14:useLocalDpi xmlns:a14="http://schemas.microsoft.com/office/drawing/2010/main" val="0"/>
              </a:ext>
            </a:extLst>
          </a:blip>
          <a:srcRect l="72230" r="1"/>
          <a:stretch/>
        </p:blipFill>
        <p:spPr>
          <a:xfrm>
            <a:off x="9760588" y="0"/>
            <a:ext cx="2431412" cy="2476572"/>
          </a:xfrm>
          <a:prstGeom prst="rect">
            <a:avLst/>
          </a:prstGeom>
        </p:spPr>
      </p:pic>
      <p:pic>
        <p:nvPicPr>
          <p:cNvPr id="19" name="Picture 18" descr="A picture containing text, device, meter, gauge&#10;&#10;Description automatically generated">
            <a:extLst>
              <a:ext uri="{FF2B5EF4-FFF2-40B4-BE49-F238E27FC236}">
                <a16:creationId xmlns:a16="http://schemas.microsoft.com/office/drawing/2014/main" id="{608CDDF3-7006-184D-DF11-9A42CBCF3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254" y="6171743"/>
            <a:ext cx="2677005" cy="557046"/>
          </a:xfrm>
          <a:prstGeom prst="rect">
            <a:avLst/>
          </a:prstGeom>
        </p:spPr>
      </p:pic>
      <p:sp>
        <p:nvSpPr>
          <p:cNvPr id="3" name="TextBox 2">
            <a:extLst>
              <a:ext uri="{FF2B5EF4-FFF2-40B4-BE49-F238E27FC236}">
                <a16:creationId xmlns:a16="http://schemas.microsoft.com/office/drawing/2014/main" id="{48097F7E-5928-4601-28A0-FB19EEEF5A4B}"/>
              </a:ext>
            </a:extLst>
          </p:cNvPr>
          <p:cNvSpPr txBox="1"/>
          <p:nvPr/>
        </p:nvSpPr>
        <p:spPr>
          <a:xfrm>
            <a:off x="277091" y="2476572"/>
            <a:ext cx="8998163" cy="3785652"/>
          </a:xfrm>
          <a:prstGeom prst="rect">
            <a:avLst/>
          </a:prstGeom>
          <a:noFill/>
        </p:spPr>
        <p:txBody>
          <a:bodyPr wrap="square">
            <a:spAutoFit/>
          </a:bodyPr>
          <a:lstStyle/>
          <a:p>
            <a:r>
              <a:rPr lang="en-US" sz="1200" dirty="0">
                <a:solidFill>
                  <a:srgbClr val="123559"/>
                </a:solidFill>
                <a:latin typeface="Montserrat" panose="02000505000000020004" pitchFamily="2" charset="0"/>
              </a:rPr>
              <a:t>Evelyn MacLean is an energizing leader with deep expertise in culture shaping and business transformation who brings high caliber experience and processes to companies seeking enhanced performance through effective engagement. She is results oriented, and an alternative thinker who prizes people, relationships and smart, tech enabled organizations.</a:t>
            </a:r>
          </a:p>
          <a:p>
            <a:endParaRPr lang="en-US" sz="1200" dirty="0">
              <a:solidFill>
                <a:srgbClr val="123559"/>
              </a:solidFill>
              <a:latin typeface="Montserrat" panose="02000505000000020004" pitchFamily="2" charset="0"/>
            </a:endParaRPr>
          </a:p>
          <a:p>
            <a:r>
              <a:rPr lang="en-US" sz="1200" dirty="0">
                <a:solidFill>
                  <a:srgbClr val="123559"/>
                </a:solidFill>
                <a:latin typeface="Montserrat" panose="02000505000000020004" pitchFamily="2" charset="0"/>
              </a:rPr>
              <a:t>Evelyn is a former Chief Procurement Officer with over 30 years’ multi-cultural experience in the upstream oil and gas industry, holding accountability for multi-billion dollar third-party spend, ensuring safe and reliable operations. Former employers include Halliburton, bp and Hess Corporation. Areas of specialty include design and implementation of digital solutions to drive efficiency, lean and continuous improvement, strategic supplier relationship management, crisis management, business transformation programs with emphasis on human psychoanalysis.</a:t>
            </a:r>
          </a:p>
          <a:p>
            <a:endParaRPr lang="en-US" sz="1200" dirty="0">
              <a:solidFill>
                <a:srgbClr val="123559"/>
              </a:solidFill>
              <a:latin typeface="Montserrat" panose="02000505000000020004" pitchFamily="2" charset="0"/>
            </a:endParaRPr>
          </a:p>
          <a:p>
            <a:r>
              <a:rPr lang="en-US" sz="1200" dirty="0">
                <a:solidFill>
                  <a:srgbClr val="123559"/>
                </a:solidFill>
                <a:latin typeface="Montserrat" panose="02000505000000020004" pitchFamily="2" charset="0"/>
              </a:rPr>
              <a:t>Evelyn is a member of INSEAD Alumni, a member of CIPS, SPE, ICF, IMCUSA, UKATA and ISPSO, and is a Board Member for Bayou Companies. Qualifications include a master’s degree from INSEAD in Consulting and Coaching for Change, bachelor’s degree in Management from Bellevue University, law studies at Aberdeen University,</a:t>
            </a:r>
          </a:p>
          <a:p>
            <a:r>
              <a:rPr lang="en-US" sz="1200" dirty="0">
                <a:solidFill>
                  <a:srgbClr val="123559"/>
                </a:solidFill>
                <a:latin typeface="Montserrat" panose="02000505000000020004" pitchFamily="2" charset="0"/>
              </a:rPr>
              <a:t>executive certificate in Management &amp; Leadership from MIT-Sloan, certificate in Organizational</a:t>
            </a:r>
          </a:p>
          <a:p>
            <a:r>
              <a:rPr lang="en-US" sz="1200" dirty="0">
                <a:solidFill>
                  <a:srgbClr val="123559"/>
                </a:solidFill>
                <a:latin typeface="Montserrat" panose="02000505000000020004" pitchFamily="2" charset="0"/>
              </a:rPr>
              <a:t>Transactional Analysis at The Berne Institute and Organizational Psychology at Inverness Technical</a:t>
            </a:r>
          </a:p>
          <a:p>
            <a:r>
              <a:rPr lang="en-US" sz="1200" dirty="0">
                <a:solidFill>
                  <a:srgbClr val="123559"/>
                </a:solidFill>
                <a:latin typeface="Montserrat" panose="02000505000000020004" pitchFamily="2" charset="0"/>
              </a:rPr>
              <a:t>College. </a:t>
            </a:r>
          </a:p>
          <a:p>
            <a:endParaRPr lang="en-US" sz="1200" dirty="0">
              <a:solidFill>
                <a:srgbClr val="123559"/>
              </a:solidFill>
              <a:latin typeface="Montserrat" panose="02000505000000020004" pitchFamily="2" charset="0"/>
            </a:endParaRPr>
          </a:p>
          <a:p>
            <a:r>
              <a:rPr lang="en-US" sz="1200" dirty="0">
                <a:solidFill>
                  <a:srgbClr val="123559"/>
                </a:solidFill>
                <a:latin typeface="Montserrat" panose="02000505000000020004" pitchFamily="2" charset="0"/>
              </a:rPr>
              <a:t>Evelyn is also an ICF Certified Business and Personal Coach. </a:t>
            </a:r>
          </a:p>
        </p:txBody>
      </p:sp>
      <p:sp>
        <p:nvSpPr>
          <p:cNvPr id="4" name="TextBox 3">
            <a:extLst>
              <a:ext uri="{FF2B5EF4-FFF2-40B4-BE49-F238E27FC236}">
                <a16:creationId xmlns:a16="http://schemas.microsoft.com/office/drawing/2014/main" id="{B1A4A242-467B-78AA-9865-5650CBAB2234}"/>
              </a:ext>
            </a:extLst>
          </p:cNvPr>
          <p:cNvSpPr txBox="1"/>
          <p:nvPr/>
        </p:nvSpPr>
        <p:spPr>
          <a:xfrm>
            <a:off x="424872" y="765638"/>
            <a:ext cx="5966692" cy="984885"/>
          </a:xfrm>
          <a:prstGeom prst="rect">
            <a:avLst/>
          </a:prstGeom>
          <a:noFill/>
        </p:spPr>
        <p:txBody>
          <a:bodyPr wrap="square" rtlCol="0">
            <a:spAutoFit/>
          </a:bodyPr>
          <a:lstStyle/>
          <a:p>
            <a:r>
              <a:rPr lang="en-US" sz="1600" dirty="0">
                <a:solidFill>
                  <a:srgbClr val="123559"/>
                </a:solidFill>
                <a:latin typeface="Montserrat" panose="02000505000000020004" pitchFamily="2" charset="0"/>
              </a:rPr>
              <a:t>Evelyn Maclean-Quick</a:t>
            </a:r>
          </a:p>
          <a:p>
            <a:r>
              <a:rPr lang="en-US" sz="1400" dirty="0">
                <a:solidFill>
                  <a:srgbClr val="123559"/>
                </a:solidFill>
                <a:latin typeface="Montserrat" panose="02000505000000020004" pitchFamily="2" charset="0"/>
              </a:rPr>
              <a:t>Workforce Energy Taskforce Director &amp; IOGP</a:t>
            </a:r>
          </a:p>
          <a:p>
            <a:r>
              <a:rPr lang="en-US" sz="1400" dirty="0">
                <a:solidFill>
                  <a:srgbClr val="123559"/>
                </a:solidFill>
                <a:latin typeface="Montserrat" panose="02000505000000020004" pitchFamily="2" charset="0"/>
              </a:rPr>
              <a:t>Managing Director VIA Advisory Group</a:t>
            </a:r>
          </a:p>
          <a:p>
            <a:r>
              <a:rPr lang="en-US" sz="1400" dirty="0">
                <a:solidFill>
                  <a:srgbClr val="123559"/>
                </a:solidFill>
                <a:latin typeface="Montserrat" panose="02000505000000020004" pitchFamily="2" charset="0"/>
              </a:rPr>
              <a:t>Executive Advisor Bain and Company</a:t>
            </a:r>
          </a:p>
        </p:txBody>
      </p:sp>
    </p:spTree>
    <p:extLst>
      <p:ext uri="{BB962C8B-B14F-4D97-AF65-F5344CB8AC3E}">
        <p14:creationId xmlns:p14="http://schemas.microsoft.com/office/powerpoint/2010/main" val="140321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text&#10;&#10;Description automatically generated">
            <a:extLst>
              <a:ext uri="{FF2B5EF4-FFF2-40B4-BE49-F238E27FC236}">
                <a16:creationId xmlns:a16="http://schemas.microsoft.com/office/drawing/2014/main" id="{6076553C-D1CB-A7D5-88F3-88BB7CADD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71" y="0"/>
            <a:ext cx="7105073" cy="6858000"/>
          </a:xfrm>
          <a:prstGeom prst="rect">
            <a:avLst/>
          </a:prstGeom>
        </p:spPr>
      </p:pic>
      <p:pic>
        <p:nvPicPr>
          <p:cNvPr id="4" name="Picture 3" descr="A picture containing text, device, meter, gauge&#10;&#10;Description automatically generated">
            <a:extLst>
              <a:ext uri="{FF2B5EF4-FFF2-40B4-BE49-F238E27FC236}">
                <a16:creationId xmlns:a16="http://schemas.microsoft.com/office/drawing/2014/main" id="{B5E6A897-CCAC-5785-6C05-955000A2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254" y="208592"/>
            <a:ext cx="2677005" cy="557046"/>
          </a:xfrm>
          <a:prstGeom prst="rect">
            <a:avLst/>
          </a:prstGeom>
        </p:spPr>
      </p:pic>
    </p:spTree>
    <p:extLst>
      <p:ext uri="{BB962C8B-B14F-4D97-AF65-F5344CB8AC3E}">
        <p14:creationId xmlns:p14="http://schemas.microsoft.com/office/powerpoint/2010/main" val="8472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F1CB2B5B-2DE9-9FB0-C384-BD2407059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828" y="0"/>
            <a:ext cx="9644343" cy="6858000"/>
          </a:xfrm>
          <a:prstGeom prst="rect">
            <a:avLst/>
          </a:prstGeom>
        </p:spPr>
      </p:pic>
    </p:spTree>
    <p:extLst>
      <p:ext uri="{BB962C8B-B14F-4D97-AF65-F5344CB8AC3E}">
        <p14:creationId xmlns:p14="http://schemas.microsoft.com/office/powerpoint/2010/main" val="373185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E99C006A-2EE6-F23F-E192-4D82AFA79308}"/>
              </a:ext>
            </a:extLst>
          </p:cNvPr>
          <p:cNvPicPr>
            <a:picLocks noChangeAspect="1"/>
          </p:cNvPicPr>
          <p:nvPr/>
        </p:nvPicPr>
        <p:blipFill rotWithShape="1">
          <a:blip r:embed="rId2">
            <a:extLst>
              <a:ext uri="{28A0092B-C50C-407E-A947-70E740481C1C}">
                <a14:useLocalDpi xmlns:a14="http://schemas.microsoft.com/office/drawing/2010/main" val="0"/>
              </a:ext>
            </a:extLst>
          </a:blip>
          <a:srcRect b="5875"/>
          <a:stretch/>
        </p:blipFill>
        <p:spPr>
          <a:xfrm>
            <a:off x="1143032" y="643466"/>
            <a:ext cx="9905935" cy="5571067"/>
          </a:xfrm>
          <a:prstGeom prst="rect">
            <a:avLst/>
          </a:prstGeom>
        </p:spPr>
      </p:pic>
    </p:spTree>
    <p:extLst>
      <p:ext uri="{BB962C8B-B14F-4D97-AF65-F5344CB8AC3E}">
        <p14:creationId xmlns:p14="http://schemas.microsoft.com/office/powerpoint/2010/main" val="1327220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4676"/>
</p:tagLst>
</file>

<file path=ppt/tags/tag2.xml><?xml version="1.0" encoding="utf-8"?>
<p:tagLst xmlns:a="http://schemas.openxmlformats.org/drawingml/2006/main" xmlns:r="http://schemas.openxmlformats.org/officeDocument/2006/relationships" xmlns:p="http://schemas.openxmlformats.org/presentationml/2006/main">
  <p:tag name="AS_UNIQUEID" val="24677"/>
</p:tagLst>
</file>

<file path=ppt/tags/tag3.xml><?xml version="1.0" encoding="utf-8"?>
<p:tagLst xmlns:a="http://schemas.openxmlformats.org/drawingml/2006/main" xmlns:r="http://schemas.openxmlformats.org/officeDocument/2006/relationships" xmlns:p="http://schemas.openxmlformats.org/presentationml/2006/main">
  <p:tag name="AS_UNIQUEID" val="246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1477</Words>
  <Application>Microsoft Office PowerPoint</Application>
  <PresentationFormat>Widescreen</PresentationFormat>
  <Paragraphs>94</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Data Telling Us?</vt:lpstr>
      <vt:lpstr>Workforce Skill Transferability </vt:lpstr>
      <vt:lpstr>The Future Of Work: In-demand Skills By 2030</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BABC Texas</dc:creator>
  <cp:lastModifiedBy>BABC Texas</cp:lastModifiedBy>
  <cp:revision>4</cp:revision>
  <dcterms:created xsi:type="dcterms:W3CDTF">2022-08-13T21:41:10Z</dcterms:created>
  <dcterms:modified xsi:type="dcterms:W3CDTF">2022-08-18T11:50:08Z</dcterms:modified>
</cp:coreProperties>
</file>